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56" r:id="rId2"/>
    <p:sldId id="258" r:id="rId3"/>
    <p:sldId id="264" r:id="rId4"/>
    <p:sldId id="276" r:id="rId5"/>
    <p:sldId id="273" r:id="rId6"/>
    <p:sldId id="289" r:id="rId7"/>
    <p:sldId id="267" r:id="rId8"/>
    <p:sldId id="263" r:id="rId9"/>
    <p:sldId id="279" r:id="rId10"/>
    <p:sldId id="268" r:id="rId11"/>
    <p:sldId id="287" r:id="rId12"/>
    <p:sldId id="288" r:id="rId13"/>
    <p:sldId id="269" r:id="rId14"/>
    <p:sldId id="259" r:id="rId15"/>
    <p:sldId id="275" r:id="rId16"/>
    <p:sldId id="281" r:id="rId17"/>
    <p:sldId id="262" r:id="rId18"/>
    <p:sldId id="282" r:id="rId19"/>
    <p:sldId id="283" r:id="rId20"/>
    <p:sldId id="271" r:id="rId21"/>
    <p:sldId id="284" r:id="rId22"/>
    <p:sldId id="285" r:id="rId23"/>
    <p:sldId id="277" r:id="rId24"/>
    <p:sldId id="286" r:id="rId25"/>
    <p:sldId id="278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3" frameSlides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215" d="100"/>
          <a:sy n="215" d="100"/>
        </p:scale>
        <p:origin x="-23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handoutMaster" Target="handoutMasters/handoutMaster1.xml"/><Relationship Id="rId2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esProps" Target="presProps.xml"/><Relationship Id="rId31" Type="http://schemas.openxmlformats.org/officeDocument/2006/relationships/viewProps" Target="viewProps.xml"/><Relationship Id="rId32" Type="http://schemas.openxmlformats.org/officeDocument/2006/relationships/theme" Target="theme/theme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D25295-CAB4-2B45-A7DB-634F5C147C8C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386E488-1AC9-A642-A4FA-77205F3F19B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5104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B20E59-3DBB-F345-B635-98561B64152E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FE636E3-279A-4242-9F4F-04999C6B5F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45933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www.yourgenome.org</a:t>
            </a:r>
            <a:r>
              <a:rPr lang="en-US" dirty="0" smtClean="0"/>
              <a:t>/facts/types-of-genome-sequencing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450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budget?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www.genengnews.com</a:t>
            </a:r>
            <a:r>
              <a:rPr lang="en-US" dirty="0" smtClean="0"/>
              <a:t>/gen-articles/6-things-to-consider-before-your-next-gen-sequencing-project/4386/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598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budget?</a:t>
            </a:r>
          </a:p>
          <a:p>
            <a:r>
              <a:rPr lang="en-US" dirty="0" smtClean="0"/>
              <a:t>http://</a:t>
            </a:r>
            <a:r>
              <a:rPr lang="en-US" dirty="0" err="1" smtClean="0"/>
              <a:t>www.genengnews.com</a:t>
            </a:r>
            <a:r>
              <a:rPr lang="en-US" dirty="0" smtClean="0"/>
              <a:t>/gen-articles/6-things-to-consider-before-your-next-gen-sequencing-project/4386/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959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www.biomedcentral.com</a:t>
            </a:r>
            <a:r>
              <a:rPr lang="en-US" dirty="0" smtClean="0"/>
              <a:t>/1471-2164/13/734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179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http://</a:t>
            </a:r>
            <a:r>
              <a:rPr lang="en-US" dirty="0" err="1" smtClean="0"/>
              <a:t>nextgenseek.com</a:t>
            </a:r>
            <a:r>
              <a:rPr lang="en-US" dirty="0" smtClean="0"/>
              <a:t>/2012/10/tips-for-next-gen-sequencing-experiment-design-randomization/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4199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Depth: </a:t>
            </a:r>
            <a:r>
              <a:rPr lang="en-US" sz="1200" dirty="0" smtClean="0"/>
              <a:t>The average number of times that a particular nucleotide is represented in a collection of random raw sequences. </a:t>
            </a:r>
          </a:p>
          <a:p>
            <a:r>
              <a:rPr lang="en-US" dirty="0" smtClean="0"/>
              <a:t>Coverage: </a:t>
            </a:r>
            <a:r>
              <a:rPr lang="en-US" sz="1200" dirty="0" smtClean="0"/>
              <a:t>The average number of reads that align to, or "cover," known reference bases in the genome.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E636E3-279A-4242-9F4F-04999C6B5F4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4058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334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4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6817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15317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205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170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613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55469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650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7579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7149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A99117-FDA1-4A49-8608-273C8A50F44D}" type="datetimeFigureOut">
              <a:rPr lang="en-US" smtClean="0"/>
              <a:t>05/10/15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A517D2-2FE4-4642-A7BB-7D944683C2A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703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7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8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4" Type="http://schemas.openxmlformats.org/officeDocument/2006/relationships/image" Target="../media/image2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emf"/><Relationship Id="rId4" Type="http://schemas.openxmlformats.org/officeDocument/2006/relationships/image" Target="../media/image30.emf"/><Relationship Id="rId5" Type="http://schemas.openxmlformats.org/officeDocument/2006/relationships/image" Target="../media/image3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post@sequencing.uio.no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Experimental Design</a:t>
            </a:r>
            <a:br>
              <a:rPr lang="en-US" dirty="0" smtClean="0"/>
            </a:br>
            <a:r>
              <a:rPr lang="en-US" dirty="0" smtClean="0"/>
              <a:t>- from a HTS perspective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 smtClean="0"/>
              <a:t>Arvind</a:t>
            </a:r>
            <a:r>
              <a:rPr lang="en-US" dirty="0" smtClean="0"/>
              <a:t> YM </a:t>
            </a:r>
            <a:r>
              <a:rPr lang="en-US" dirty="0" err="1" smtClean="0"/>
              <a:t>Sundaram</a:t>
            </a:r>
            <a:endParaRPr lang="en-US" dirty="0" smtClean="0"/>
          </a:p>
          <a:p>
            <a:r>
              <a:rPr lang="en-US" dirty="0" err="1"/>
              <a:t>a</a:t>
            </a:r>
            <a:r>
              <a:rPr lang="en-US" dirty="0" err="1" smtClean="0"/>
              <a:t>rvind.sundaram@medisin.uio.no</a:t>
            </a:r>
            <a:endParaRPr lang="en-US" dirty="0" smtClean="0"/>
          </a:p>
          <a:p>
            <a:r>
              <a:rPr lang="en-US" dirty="0" smtClean="0"/>
              <a:t>Norwegian Sequencing Centre</a:t>
            </a:r>
          </a:p>
          <a:p>
            <a:r>
              <a:rPr lang="en-US" dirty="0" smtClean="0"/>
              <a:t>Oslo University Hospital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06130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RNA sequencing</a:t>
            </a:r>
          </a:p>
          <a:p>
            <a:pPr lvl="1"/>
            <a:r>
              <a:rPr lang="en-US" dirty="0" err="1" smtClean="0"/>
              <a:t>cDNA</a:t>
            </a:r>
            <a:r>
              <a:rPr lang="en-US" dirty="0" smtClean="0"/>
              <a:t> synthesis</a:t>
            </a:r>
          </a:p>
          <a:p>
            <a:pPr lvl="1"/>
            <a:r>
              <a:rPr lang="en-US" dirty="0" smtClean="0"/>
              <a:t>Strand-specific sequencing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r="17996"/>
          <a:stretch/>
        </p:blipFill>
        <p:spPr>
          <a:xfrm>
            <a:off x="2715839" y="3307483"/>
            <a:ext cx="2881257" cy="28186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57396" y="3457781"/>
            <a:ext cx="11440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Input RNA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567227" y="4150278"/>
            <a:ext cx="132440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Fragmented</a:t>
            </a:r>
          </a:p>
          <a:p>
            <a:pPr algn="ctr"/>
            <a:r>
              <a:rPr lang="en-US" dirty="0" smtClean="0"/>
              <a:t>RNA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597096" y="5330511"/>
            <a:ext cx="12646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DNA library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202443" y="6596345"/>
            <a:ext cx="19415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dirty="0">
                <a:solidFill>
                  <a:srgbClr val="000000"/>
                </a:solidFill>
              </a:rPr>
              <a:t>http://rnaseq.uoregon.edu/</a:t>
            </a:r>
            <a:endParaRPr lang="en-US" sz="1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7791" y="6357391"/>
            <a:ext cx="6201841" cy="47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885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RNA sequencing</a:t>
            </a:r>
          </a:p>
          <a:p>
            <a:pPr lvl="1"/>
            <a:r>
              <a:rPr lang="en-US" dirty="0" smtClean="0"/>
              <a:t>Highly expressed known transcripts</a:t>
            </a:r>
          </a:p>
          <a:p>
            <a:pPr lvl="1"/>
            <a:r>
              <a:rPr lang="en-US" dirty="0" smtClean="0"/>
              <a:t>Novel isoforms</a:t>
            </a:r>
          </a:p>
          <a:p>
            <a:pPr lvl="1"/>
            <a:r>
              <a:rPr lang="en-US" dirty="0" smtClean="0"/>
              <a:t>Low expressed/rare transcripts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319" r="3116"/>
          <a:stretch/>
        </p:blipFill>
        <p:spPr>
          <a:xfrm>
            <a:off x="1698938" y="4230916"/>
            <a:ext cx="4157980" cy="180920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20385" y="4320578"/>
            <a:ext cx="11785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Aligned</a:t>
            </a:r>
          </a:p>
          <a:p>
            <a:r>
              <a:rPr lang="en-US" dirty="0" smtClean="0"/>
              <a:t>Fragments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20385" y="5052284"/>
            <a:ext cx="9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Genome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20385" y="5340556"/>
            <a:ext cx="10976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Isoform A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520385" y="5589295"/>
            <a:ext cx="10951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Isoform B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777928" y="6404644"/>
            <a:ext cx="53660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dirty="0">
                <a:solidFill>
                  <a:srgbClr val="000000"/>
                </a:solidFill>
              </a:rPr>
              <a:t>Int J Oncol. 2012 Sep;41(3):805-17. doi: 10.3892/ijo.</a:t>
            </a:r>
            <a:r>
              <a:rPr lang="sk-SK" sz="1200" dirty="0" smtClean="0">
                <a:solidFill>
                  <a:srgbClr val="000000"/>
                </a:solidFill>
              </a:rPr>
              <a:t>2012.1543</a:t>
            </a:r>
          </a:p>
          <a:p>
            <a:r>
              <a:rPr lang="en-GB" sz="1200" dirty="0" smtClean="0">
                <a:solidFill>
                  <a:srgbClr val="000000"/>
                </a:solidFill>
              </a:rPr>
              <a:t>http</a:t>
            </a:r>
            <a:r>
              <a:rPr lang="en-GB" sz="1200" dirty="0">
                <a:solidFill>
                  <a:srgbClr val="000000"/>
                </a:solidFill>
              </a:rPr>
              <a:t>://</a:t>
            </a:r>
            <a:r>
              <a:rPr lang="en-GB" sz="1200" dirty="0" err="1">
                <a:solidFill>
                  <a:srgbClr val="000000"/>
                </a:solidFill>
              </a:rPr>
              <a:t>cgrlucb.wikispaces.com</a:t>
            </a:r>
            <a:r>
              <a:rPr lang="en-GB" sz="1200" dirty="0">
                <a:solidFill>
                  <a:srgbClr val="000000"/>
                </a:solidFill>
              </a:rPr>
              <a:t>/</a:t>
            </a:r>
            <a:r>
              <a:rPr lang="en-GB" sz="1200" dirty="0" err="1">
                <a:solidFill>
                  <a:srgbClr val="000000"/>
                </a:solidFill>
              </a:rPr>
              <a:t>Isoform+Deconvolution+and+Unannotated+Species</a:t>
            </a:r>
            <a:endParaRPr lang="en-US" sz="1200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/>
          <a:srcRect r="44696"/>
          <a:stretch/>
        </p:blipFill>
        <p:spPr>
          <a:xfrm>
            <a:off x="6658064" y="1417638"/>
            <a:ext cx="2028736" cy="495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00093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RNA sequencing</a:t>
            </a:r>
          </a:p>
          <a:p>
            <a:pPr lvl="1"/>
            <a:r>
              <a:rPr lang="en-US" dirty="0" smtClean="0"/>
              <a:t>replicates</a:t>
            </a:r>
          </a:p>
          <a:p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252644" y="6581001"/>
            <a:ext cx="58913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k-SK" sz="1200" dirty="0">
                <a:solidFill>
                  <a:srgbClr val="000000"/>
                </a:solidFill>
              </a:rPr>
              <a:t>http://www.illumina.com/Documents/products/technotes/technote_power_replicates.pdf</a:t>
            </a:r>
            <a:endParaRPr lang="en-US" sz="1200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3550" y="2327265"/>
            <a:ext cx="4441038" cy="3927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130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Metagenomics</a:t>
            </a:r>
            <a:r>
              <a:rPr lang="en-US" dirty="0" smtClean="0"/>
              <a:t> </a:t>
            </a:r>
          </a:p>
          <a:p>
            <a:pPr lvl="1"/>
            <a:r>
              <a:rPr lang="en-US" dirty="0" err="1" smtClean="0"/>
              <a:t>Amplicons</a:t>
            </a:r>
            <a:endParaRPr lang="en-US" dirty="0" smtClean="0"/>
          </a:p>
          <a:p>
            <a:pPr lvl="1"/>
            <a:r>
              <a:rPr lang="en-US" dirty="0" smtClean="0"/>
              <a:t>Low complexity</a:t>
            </a:r>
          </a:p>
        </p:txBody>
      </p:sp>
      <p:pic>
        <p:nvPicPr>
          <p:cNvPr id="4" name="Picture 3" descr="Screen Shot 2015-09-30 at 08.26.1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609" y="3632480"/>
            <a:ext cx="1726921" cy="1726921"/>
          </a:xfrm>
          <a:prstGeom prst="rect">
            <a:avLst/>
          </a:prstGeom>
        </p:spPr>
      </p:pic>
      <p:pic>
        <p:nvPicPr>
          <p:cNvPr id="5" name="Picture 4" descr="Screen Shot 2015-09-30 at 08.28.1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9609" y="1718818"/>
            <a:ext cx="1726921" cy="1723278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612136" y="4110456"/>
            <a:ext cx="252890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>
            <a:off x="670159" y="4259729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24908" y="430485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/>
          <p:nvPr/>
        </p:nvCxnSpPr>
        <p:spPr>
          <a:xfrm>
            <a:off x="788993" y="4356435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1048589" y="441836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>
            <a:off x="1103338" y="4463497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167423" y="4508627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1435008" y="4259729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489757" y="430485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1553842" y="4356435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1593855" y="4405682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1648604" y="4450811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1712689" y="4495941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338057" y="426521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392806" y="4310347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456891" y="4361924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496904" y="4411171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551653" y="4456300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2615738" y="4501430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3486875" y="4177258"/>
            <a:ext cx="26009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Genome/RNA sequencing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>
            <a:off x="1648604" y="5414682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1648604" y="5459811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1648604" y="551138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1648604" y="5560635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>
            <a:off x="1648604" y="5605764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1648604" y="5650894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0" name="Rectangle 49"/>
          <p:cNvSpPr/>
          <p:nvPr/>
        </p:nvSpPr>
        <p:spPr>
          <a:xfrm>
            <a:off x="3596521" y="5396243"/>
            <a:ext cx="218697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 smtClean="0"/>
              <a:t>Amplicon</a:t>
            </a:r>
            <a:r>
              <a:rPr lang="en-US" dirty="0" smtClean="0"/>
              <a:t> sequencing</a:t>
            </a:r>
            <a:endParaRPr lang="en-US" dirty="0"/>
          </a:p>
        </p:txBody>
      </p:sp>
      <p:cxnSp>
        <p:nvCxnSpPr>
          <p:cNvPr id="51" name="Straight Connector 50"/>
          <p:cNvCxnSpPr/>
          <p:nvPr/>
        </p:nvCxnSpPr>
        <p:spPr>
          <a:xfrm>
            <a:off x="632878" y="5304388"/>
            <a:ext cx="252890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>
            <a:off x="1648604" y="5699756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>
            <a:off x="1648604" y="5744885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/>
          <p:nvPr/>
        </p:nvCxnSpPr>
        <p:spPr>
          <a:xfrm>
            <a:off x="1648604" y="5796462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1648604" y="5845709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>
            <a:off x="1648604" y="589083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1648604" y="5935968"/>
            <a:ext cx="361272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648604" y="5304883"/>
            <a:ext cx="361272" cy="0"/>
          </a:xfrm>
          <a:prstGeom prst="straightConnector1">
            <a:avLst/>
          </a:prstGeom>
          <a:ln w="76200" cmpd="sng"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19548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Illumina: Technical bias</a:t>
            </a:r>
            <a:endParaRPr 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739683" y="6581001"/>
            <a:ext cx="640431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rgbClr val="000000"/>
                </a:solidFill>
              </a:rPr>
              <a:t>http://</a:t>
            </a:r>
            <a:r>
              <a:rPr lang="en-GB" sz="1200" dirty="0" err="1">
                <a:solidFill>
                  <a:srgbClr val="000000"/>
                </a:solidFill>
              </a:rPr>
              <a:t>nextgenseek.com</a:t>
            </a:r>
            <a:r>
              <a:rPr lang="en-GB" sz="1200" dirty="0">
                <a:solidFill>
                  <a:srgbClr val="000000"/>
                </a:solidFill>
              </a:rPr>
              <a:t>/2012/10/tips-for-next-gen-sequencing-experiment-design-randomization/</a:t>
            </a:r>
            <a:endParaRPr lang="en-US" sz="12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8720" y="1781594"/>
            <a:ext cx="4521686" cy="3572328"/>
          </a:xfrm>
          <a:prstGeom prst="rect">
            <a:avLst/>
          </a:prstGeom>
        </p:spPr>
      </p:pic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4210050" cy="4525963"/>
          </a:xfrm>
        </p:spPr>
        <p:txBody>
          <a:bodyPr/>
          <a:lstStyle/>
          <a:p>
            <a:endParaRPr lang="en-US" dirty="0" smtClean="0"/>
          </a:p>
          <a:p>
            <a:r>
              <a:rPr lang="en-US" dirty="0" smtClean="0"/>
              <a:t>Lane bias</a:t>
            </a:r>
          </a:p>
          <a:p>
            <a:r>
              <a:rPr lang="en-US" dirty="0" smtClean="0"/>
              <a:t>Index/Barcode bias</a:t>
            </a:r>
          </a:p>
          <a:p>
            <a:r>
              <a:rPr lang="en-US" dirty="0" smtClean="0"/>
              <a:t>Batch effect</a:t>
            </a:r>
          </a:p>
          <a:p>
            <a:endParaRPr lang="en-US" dirty="0"/>
          </a:p>
          <a:p>
            <a:r>
              <a:rPr lang="en-US" dirty="0" err="1" smtClean="0"/>
              <a:t>Randomisation</a:t>
            </a:r>
            <a:r>
              <a:rPr lang="en-US" dirty="0" smtClean="0"/>
              <a:t> is key</a:t>
            </a:r>
          </a:p>
        </p:txBody>
      </p:sp>
    </p:spTree>
    <p:extLst>
      <p:ext uri="{BB962C8B-B14F-4D97-AF65-F5344CB8AC3E}">
        <p14:creationId xmlns:p14="http://schemas.microsoft.com/office/powerpoint/2010/main" val="7697383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Case studies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Sequencing depth and coverage: key </a:t>
            </a:r>
            <a:br>
              <a:rPr lang="en-US" dirty="0"/>
            </a:br>
            <a:r>
              <a:rPr lang="en-US" dirty="0"/>
              <a:t>considerations in genomic </a:t>
            </a:r>
            <a:r>
              <a:rPr lang="en-US" dirty="0" smtClean="0"/>
              <a:t>analyses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900" dirty="0">
                <a:solidFill>
                  <a:prstClr val="black"/>
                </a:solidFill>
              </a:rPr>
              <a:t> </a:t>
            </a:r>
            <a:r>
              <a:rPr lang="en-US" sz="1900" dirty="0" smtClean="0">
                <a:solidFill>
                  <a:prstClr val="black"/>
                </a:solidFill>
              </a:rPr>
              <a:t>      Nature </a:t>
            </a:r>
            <a:r>
              <a:rPr lang="en-US" sz="1900" dirty="0">
                <a:solidFill>
                  <a:prstClr val="black"/>
                </a:solidFill>
              </a:rPr>
              <a:t>Reviews Genetics 15, 121–132 (2014) doi:10.1038/</a:t>
            </a:r>
            <a:r>
              <a:rPr lang="en-US" sz="1900" dirty="0" smtClean="0">
                <a:solidFill>
                  <a:prstClr val="black"/>
                </a:solidFill>
              </a:rPr>
              <a:t>nrg3642</a:t>
            </a:r>
            <a:endParaRPr lang="en-US" sz="1900" dirty="0" smtClean="0"/>
          </a:p>
          <a:p>
            <a:endParaRPr lang="en-US" dirty="0" smtClean="0"/>
          </a:p>
          <a:p>
            <a:r>
              <a:rPr lang="en-US" dirty="0" smtClean="0"/>
              <a:t>RNA</a:t>
            </a:r>
            <a:r>
              <a:rPr lang="en-US" dirty="0"/>
              <a:t>-</a:t>
            </a:r>
            <a:r>
              <a:rPr lang="en-US" dirty="0" err="1"/>
              <a:t>seq</a:t>
            </a:r>
            <a:r>
              <a:rPr lang="en-US" dirty="0"/>
              <a:t> differential expression studies: more sequence, or more replication</a:t>
            </a:r>
            <a:r>
              <a:rPr lang="en-US" dirty="0" smtClean="0"/>
              <a:t>?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en-US" sz="1900" dirty="0">
                <a:solidFill>
                  <a:prstClr val="black"/>
                </a:solidFill>
              </a:rPr>
              <a:t> </a:t>
            </a:r>
            <a:r>
              <a:rPr lang="en-US" sz="1900" dirty="0" smtClean="0">
                <a:solidFill>
                  <a:prstClr val="black"/>
                </a:solidFill>
              </a:rPr>
              <a:t>      Bioinformatics </a:t>
            </a:r>
            <a:r>
              <a:rPr lang="en-US" sz="1900" dirty="0">
                <a:solidFill>
                  <a:prstClr val="black"/>
                </a:solidFill>
              </a:rPr>
              <a:t>(2013) </a:t>
            </a:r>
            <a:r>
              <a:rPr lang="en-US" sz="1900" dirty="0" err="1">
                <a:solidFill>
                  <a:prstClr val="black"/>
                </a:solidFill>
              </a:rPr>
              <a:t>doi</a:t>
            </a:r>
            <a:r>
              <a:rPr lang="en-US" sz="1900" dirty="0">
                <a:solidFill>
                  <a:prstClr val="black"/>
                </a:solidFill>
              </a:rPr>
              <a:t>: 10.1093/bioinformatics/btt688 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An improved dual-indexing approach for multiplexed 16S </a:t>
            </a:r>
            <a:r>
              <a:rPr lang="en-US" dirty="0" err="1"/>
              <a:t>rRNA</a:t>
            </a:r>
            <a:r>
              <a:rPr lang="en-US" dirty="0"/>
              <a:t> gene sequencing on the Illumina MiSeq </a:t>
            </a:r>
            <a:r>
              <a:rPr lang="en-US" dirty="0" smtClean="0"/>
              <a:t>platform</a:t>
            </a:r>
          </a:p>
          <a:p>
            <a:pPr marL="0" lvl="0" indent="0">
              <a:spcBef>
                <a:spcPts val="0"/>
              </a:spcBef>
              <a:buNone/>
            </a:pPr>
            <a:r>
              <a:rPr lang="pt-BR" sz="1900" dirty="0">
                <a:solidFill>
                  <a:prstClr val="black"/>
                </a:solidFill>
              </a:rPr>
              <a:t> </a:t>
            </a:r>
            <a:r>
              <a:rPr lang="pt-BR" sz="1900" dirty="0" smtClean="0">
                <a:solidFill>
                  <a:prstClr val="black"/>
                </a:solidFill>
              </a:rPr>
              <a:t>      </a:t>
            </a:r>
            <a:r>
              <a:rPr lang="pt-BR" sz="1900" dirty="0" err="1" smtClean="0">
                <a:solidFill>
                  <a:prstClr val="black"/>
                </a:solidFill>
              </a:rPr>
              <a:t>Microbiome</a:t>
            </a:r>
            <a:r>
              <a:rPr lang="pt-BR" sz="1900" dirty="0" smtClean="0">
                <a:solidFill>
                  <a:prstClr val="black"/>
                </a:solidFill>
              </a:rPr>
              <a:t> </a:t>
            </a:r>
            <a:r>
              <a:rPr lang="pt-BR" sz="1900" dirty="0">
                <a:solidFill>
                  <a:prstClr val="black"/>
                </a:solidFill>
              </a:rPr>
              <a:t>2014, 2:6  doi:10.1186/2049-2618-2-6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7706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Sequencing depth and coverage: key </a:t>
            </a:r>
            <a:br>
              <a:rPr lang="en-US" dirty="0"/>
            </a:br>
            <a:r>
              <a:rPr lang="en-US" dirty="0"/>
              <a:t>considerations in genomic analyses 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17356" r="-17356"/>
          <a:stretch>
            <a:fillRect/>
          </a:stretch>
        </p:blipFill>
        <p:spPr/>
      </p:pic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3129999" y="2107551"/>
            <a:ext cx="1086084" cy="523220"/>
            <a:chOff x="3129999" y="2107551"/>
            <a:chExt cx="1086084" cy="523220"/>
          </a:xfrm>
        </p:grpSpPr>
        <p:sp>
          <p:nvSpPr>
            <p:cNvPr id="6" name="Oval 5"/>
            <p:cNvSpPr/>
            <p:nvPr/>
          </p:nvSpPr>
          <p:spPr>
            <a:xfrm>
              <a:off x="3129999" y="2298163"/>
              <a:ext cx="141026" cy="161302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3207636" y="2107551"/>
              <a:ext cx="100844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 err="1" smtClean="0"/>
                <a:t>HiSeq</a:t>
              </a:r>
              <a:r>
                <a:rPr lang="en-US" sz="1400" dirty="0" smtClean="0"/>
                <a:t> X</a:t>
              </a:r>
            </a:p>
            <a:p>
              <a:r>
                <a:rPr lang="en-US" sz="1400" dirty="0" err="1" smtClean="0"/>
                <a:t>HiSeq</a:t>
              </a:r>
              <a:r>
                <a:rPr lang="en-US" sz="1400" dirty="0" smtClean="0"/>
                <a:t> 4000</a:t>
              </a:r>
              <a:endParaRPr lang="en-US" sz="1400" dirty="0"/>
            </a:p>
          </p:txBody>
        </p:sp>
      </p:grpSp>
    </p:spTree>
    <p:extLst>
      <p:ext uri="{BB962C8B-B14F-4D97-AF65-F5344CB8AC3E}">
        <p14:creationId xmlns:p14="http://schemas.microsoft.com/office/powerpoint/2010/main" val="799569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Sequencing depth and coverage: key </a:t>
            </a:r>
            <a:br>
              <a:rPr lang="en-US" dirty="0"/>
            </a:br>
            <a:r>
              <a:rPr lang="en-US" dirty="0"/>
              <a:t>considerations in genomic analyses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598988" y="5628232"/>
            <a:ext cx="5699069" cy="704943"/>
          </a:xfrm>
        </p:spPr>
        <p:txBody>
          <a:bodyPr>
            <a:normAutofit fontScale="85000" lnSpcReduction="10000"/>
          </a:bodyPr>
          <a:lstStyle/>
          <a:p>
            <a:pPr marL="0" indent="0" algn="ctr">
              <a:buNone/>
            </a:pPr>
            <a:r>
              <a:rPr lang="en-US" sz="2400" dirty="0" smtClean="0"/>
              <a:t>Sequencing depths for different applications</a:t>
            </a:r>
          </a:p>
          <a:p>
            <a:pPr marL="0" indent="0" algn="ctr">
              <a:buNone/>
            </a:pPr>
            <a:r>
              <a:rPr lang="en-US" sz="2400" dirty="0" smtClean="0"/>
              <a:t>(Data from ENA/Illumina platform/2012-June 2013</a:t>
            </a:r>
            <a:endParaRPr lang="en-US" sz="2400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57740" y="1658270"/>
            <a:ext cx="6428521" cy="3969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7891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Sequencing depth and coverage: key </a:t>
            </a:r>
            <a:br>
              <a:rPr lang="en-US" dirty="0"/>
            </a:br>
            <a:r>
              <a:rPr lang="en-US" dirty="0"/>
              <a:t>considerations in genomic analyses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70963" y="5811175"/>
            <a:ext cx="7155120" cy="70494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Staged sequencing for predicting sequencing requirements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22" y="1509497"/>
            <a:ext cx="6777802" cy="4170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87590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Sequencing depth and coverage: key </a:t>
            </a:r>
            <a:br>
              <a:rPr lang="en-US" dirty="0"/>
            </a:br>
            <a:r>
              <a:rPr lang="en-US" dirty="0"/>
              <a:t>considerations in genomic analyses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04428" y="6516118"/>
            <a:ext cx="57395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Reviews Genetics 15, 121–132 (2014) doi:10.1038/nrg3642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870963" y="5811175"/>
            <a:ext cx="7155120" cy="704943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Representative read counts for location-based approaches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787841"/>
            <a:ext cx="3873500" cy="27051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45019" y="2875509"/>
            <a:ext cx="4286740" cy="2935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935684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we know?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830547"/>
          </a:xfrm>
        </p:spPr>
        <p:txBody>
          <a:bodyPr numCol="1">
            <a:normAutofit fontScale="77500" lnSpcReduction="20000"/>
          </a:bodyPr>
          <a:lstStyle/>
          <a:p>
            <a:r>
              <a:rPr lang="en-US" dirty="0"/>
              <a:t>Biological question</a:t>
            </a:r>
          </a:p>
          <a:p>
            <a:r>
              <a:rPr lang="en-US" dirty="0" smtClean="0"/>
              <a:t>Platform </a:t>
            </a:r>
            <a:r>
              <a:rPr lang="en-US" dirty="0"/>
              <a:t>choice</a:t>
            </a:r>
          </a:p>
          <a:p>
            <a:r>
              <a:rPr lang="en-US" dirty="0" smtClean="0"/>
              <a:t>Technology variation</a:t>
            </a:r>
          </a:p>
          <a:p>
            <a:pPr lvl="1"/>
            <a:r>
              <a:rPr lang="en-US" dirty="0"/>
              <a:t>Technical bias</a:t>
            </a:r>
          </a:p>
          <a:p>
            <a:pPr lvl="2"/>
            <a:r>
              <a:rPr lang="en-US" dirty="0"/>
              <a:t>Lane bias</a:t>
            </a:r>
          </a:p>
          <a:p>
            <a:pPr lvl="2"/>
            <a:r>
              <a:rPr lang="en-US" dirty="0"/>
              <a:t>Index/barcode </a:t>
            </a:r>
            <a:r>
              <a:rPr lang="en-US" dirty="0" smtClean="0"/>
              <a:t>bias</a:t>
            </a:r>
          </a:p>
          <a:p>
            <a:pPr lvl="2"/>
            <a:r>
              <a:rPr lang="en-US" dirty="0" smtClean="0"/>
              <a:t>Batch effect</a:t>
            </a:r>
          </a:p>
          <a:p>
            <a:r>
              <a:rPr lang="en-US" dirty="0" smtClean="0"/>
              <a:t>Sample variation</a:t>
            </a:r>
          </a:p>
          <a:p>
            <a:r>
              <a:rPr lang="en-US" dirty="0" smtClean="0"/>
              <a:t>Sequencing depth</a:t>
            </a:r>
          </a:p>
          <a:p>
            <a:r>
              <a:rPr lang="en-US" dirty="0" smtClean="0"/>
              <a:t>Data analysis</a:t>
            </a:r>
          </a:p>
          <a:p>
            <a:r>
              <a:rPr lang="en-US" dirty="0" smtClean="0"/>
              <a:t>Species</a:t>
            </a:r>
            <a:r>
              <a:rPr lang="en-US" dirty="0"/>
              <a:t>-specific information</a:t>
            </a:r>
          </a:p>
          <a:p>
            <a:pPr lvl="1"/>
            <a:r>
              <a:rPr lang="en-US" dirty="0"/>
              <a:t>Genome </a:t>
            </a:r>
            <a:r>
              <a:rPr lang="en-US" dirty="0" smtClean="0"/>
              <a:t>size (c-value)</a:t>
            </a:r>
          </a:p>
          <a:p>
            <a:pPr lvl="1"/>
            <a:r>
              <a:rPr lang="en-US" dirty="0" smtClean="0"/>
              <a:t>Is there a genome sequence available??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46716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RNA-</a:t>
            </a:r>
            <a:r>
              <a:rPr lang="en-US" sz="3600" dirty="0" err="1"/>
              <a:t>seq</a:t>
            </a:r>
            <a:r>
              <a:rPr lang="en-US" sz="3600" dirty="0"/>
              <a:t> differential expression studies: more sequence, or more replication?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3149" y="6516118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Bioinformatics (2013) </a:t>
            </a:r>
            <a:r>
              <a:rPr lang="en-US" sz="1600" dirty="0" err="1"/>
              <a:t>doi</a:t>
            </a:r>
            <a:r>
              <a:rPr lang="en-US" sz="1600" dirty="0"/>
              <a:t>: 10.1093/bioinformatics/btt688 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r="53004" b="49595"/>
          <a:stretch/>
        </p:blipFill>
        <p:spPr>
          <a:xfrm>
            <a:off x="982921" y="1780487"/>
            <a:ext cx="2289544" cy="210630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50156" t="49685"/>
          <a:stretch/>
        </p:blipFill>
        <p:spPr>
          <a:xfrm>
            <a:off x="5121348" y="3762745"/>
            <a:ext cx="2864884" cy="2338157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6337" t="48517"/>
          <a:stretch/>
        </p:blipFill>
        <p:spPr>
          <a:xfrm>
            <a:off x="832883" y="4040374"/>
            <a:ext cx="2588133" cy="212976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4574" y="2569535"/>
            <a:ext cx="3957466" cy="697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16694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 dirty="0"/>
              <a:t>RNA-</a:t>
            </a:r>
            <a:r>
              <a:rPr lang="en-US" sz="3600" dirty="0" err="1"/>
              <a:t>seq</a:t>
            </a:r>
            <a:r>
              <a:rPr lang="en-US" sz="3600" dirty="0"/>
              <a:t> differential expression studies: more sequence, or more replication?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163149" y="6516118"/>
            <a:ext cx="49808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Bioinformatics (2013) </a:t>
            </a:r>
            <a:r>
              <a:rPr lang="en-US" sz="1600" dirty="0" err="1"/>
              <a:t>doi</a:t>
            </a:r>
            <a:r>
              <a:rPr lang="en-US" sz="1600" dirty="0"/>
              <a:t>: 10.1093/bioinformatics/btt688 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865" y="1683081"/>
            <a:ext cx="5707192" cy="3751098"/>
          </a:xfrm>
          <a:prstGeom prst="rect">
            <a:avLst/>
          </a:prstGeom>
        </p:spPr>
      </p:pic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598988" y="5628232"/>
            <a:ext cx="5699069" cy="70494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/>
              <a:t>Cost efficiency for power to detect DE genes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70873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429" y="274638"/>
            <a:ext cx="8687142" cy="1143000"/>
          </a:xfrm>
        </p:spPr>
        <p:txBody>
          <a:bodyPr>
            <a:noAutofit/>
          </a:bodyPr>
          <a:lstStyle/>
          <a:p>
            <a:r>
              <a:rPr lang="en-US" sz="2800" dirty="0"/>
              <a:t>An improved dual-indexing approach for multiplexed 16S </a:t>
            </a:r>
            <a:r>
              <a:rPr lang="en-US" sz="2800" dirty="0" err="1"/>
              <a:t>rRNA</a:t>
            </a:r>
            <a:r>
              <a:rPr lang="en-US" sz="2800" dirty="0"/>
              <a:t> gene sequencing on the Illumina MiSeq platform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724200" y="6516118"/>
            <a:ext cx="4419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 smtClean="0"/>
              <a:t>Microbiome</a:t>
            </a:r>
            <a:r>
              <a:rPr lang="pt-BR" sz="1600" dirty="0" smtClean="0"/>
              <a:t> 2014, 2:6  doi:10.1186/2049-2618-2-6</a:t>
            </a:r>
            <a:endParaRPr lang="pt-BR" sz="1600" dirty="0"/>
          </a:p>
        </p:txBody>
      </p:sp>
      <p:pic>
        <p:nvPicPr>
          <p:cNvPr id="10" name="Picture 9" descr="2049-2618-2-6-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9146" y="1417638"/>
            <a:ext cx="4510649" cy="4192250"/>
          </a:xfrm>
          <a:prstGeom prst="rect">
            <a:avLst/>
          </a:prstGeom>
        </p:spPr>
      </p:pic>
      <p:sp>
        <p:nvSpPr>
          <p:cNvPr id="7" name="Content Placeholder 9"/>
          <p:cNvSpPr>
            <a:spLocks noGrp="1"/>
          </p:cNvSpPr>
          <p:nvPr>
            <p:ph idx="1"/>
          </p:nvPr>
        </p:nvSpPr>
        <p:spPr>
          <a:xfrm>
            <a:off x="457200" y="5811175"/>
            <a:ext cx="8229599" cy="70494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sz="2400" dirty="0"/>
              <a:t>Dual-indexed 16S </a:t>
            </a:r>
            <a:r>
              <a:rPr lang="en-US" sz="2400" dirty="0" err="1"/>
              <a:t>rRNA</a:t>
            </a:r>
            <a:r>
              <a:rPr lang="en-US" sz="2400" dirty="0"/>
              <a:t> gene PCR amplification strategy with heterogeneity spacer primers for sequencing on the MiSeq </a:t>
            </a:r>
            <a:r>
              <a:rPr lang="en-US" sz="2400" dirty="0" smtClean="0"/>
              <a:t>platform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16496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4724200" y="6516118"/>
            <a:ext cx="44198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err="1" smtClean="0"/>
              <a:t>Microbiome</a:t>
            </a:r>
            <a:r>
              <a:rPr lang="pt-BR" sz="1600" dirty="0" smtClean="0"/>
              <a:t> 2014, 2:6  doi:10.1186/2049-2618-2-6</a:t>
            </a:r>
            <a:endParaRPr lang="pt-BR" sz="1600" dirty="0"/>
          </a:p>
        </p:txBody>
      </p:sp>
      <p:pic>
        <p:nvPicPr>
          <p:cNvPr id="8" name="Picture 7" descr="2049-2618-2-6-s1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662" b="34045"/>
          <a:stretch/>
        </p:blipFill>
        <p:spPr>
          <a:xfrm>
            <a:off x="822967" y="1591229"/>
            <a:ext cx="3263352" cy="1215140"/>
          </a:xfrm>
          <a:prstGeom prst="rect">
            <a:avLst/>
          </a:prstGeom>
        </p:spPr>
      </p:pic>
      <p:pic>
        <p:nvPicPr>
          <p:cNvPr id="9" name="Picture 8" descr="2049-2618-2-6-s5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43" t="5125" r="6281" b="9989"/>
          <a:stretch/>
        </p:blipFill>
        <p:spPr>
          <a:xfrm>
            <a:off x="4568573" y="3054453"/>
            <a:ext cx="3764505" cy="2671512"/>
          </a:xfrm>
          <a:prstGeom prst="rect">
            <a:avLst/>
          </a:prstGeom>
        </p:spPr>
      </p:pic>
      <p:sp>
        <p:nvSpPr>
          <p:cNvPr id="12" name="Content Placeholder 9"/>
          <p:cNvSpPr>
            <a:spLocks noGrp="1"/>
          </p:cNvSpPr>
          <p:nvPr>
            <p:ph idx="1"/>
          </p:nvPr>
        </p:nvSpPr>
        <p:spPr>
          <a:xfrm>
            <a:off x="457200" y="5864098"/>
            <a:ext cx="8229599" cy="43379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Quality and base composition assessment </a:t>
            </a:r>
            <a:r>
              <a:rPr lang="en-US" sz="2400" dirty="0" smtClean="0"/>
              <a:t>with old and new design</a:t>
            </a:r>
            <a:endParaRPr lang="en-US" sz="2400" dirty="0"/>
          </a:p>
        </p:txBody>
      </p:sp>
      <p:pic>
        <p:nvPicPr>
          <p:cNvPr id="13" name="Picture 12" descr="2049-2618-2-6-s1.pdf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0064" b="1"/>
          <a:stretch/>
        </p:blipFill>
        <p:spPr>
          <a:xfrm>
            <a:off x="822967" y="4578417"/>
            <a:ext cx="3263352" cy="1285681"/>
          </a:xfrm>
          <a:prstGeom prst="rect">
            <a:avLst/>
          </a:prstGeom>
        </p:spPr>
      </p:pic>
      <p:pic>
        <p:nvPicPr>
          <p:cNvPr id="14" name="Picture 13" descr="2049-2618-2-6-s1.pdf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36" b="67733"/>
          <a:stretch/>
        </p:blipFill>
        <p:spPr>
          <a:xfrm>
            <a:off x="822967" y="3197735"/>
            <a:ext cx="3263352" cy="1242549"/>
          </a:xfrm>
          <a:prstGeom prst="rect">
            <a:avLst/>
          </a:prstGeom>
        </p:spPr>
      </p:pic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28429" y="274638"/>
            <a:ext cx="8687142" cy="1143000"/>
          </a:xfrm>
        </p:spPr>
        <p:txBody>
          <a:bodyPr>
            <a:noAutofit/>
          </a:bodyPr>
          <a:lstStyle/>
          <a:p>
            <a:r>
              <a:rPr lang="en-US" sz="2800" dirty="0"/>
              <a:t>An improved dual-indexing approach for multiplexed 16S </a:t>
            </a:r>
            <a:r>
              <a:rPr lang="en-US" sz="2800" dirty="0" err="1"/>
              <a:t>rRNA</a:t>
            </a:r>
            <a:r>
              <a:rPr lang="en-US" sz="2800" dirty="0"/>
              <a:t> gene sequencing on the Illumina MiSeq platform</a:t>
            </a:r>
          </a:p>
        </p:txBody>
      </p:sp>
    </p:spTree>
    <p:extLst>
      <p:ext uri="{BB962C8B-B14F-4D97-AF65-F5344CB8AC3E}">
        <p14:creationId xmlns:p14="http://schemas.microsoft.com/office/powerpoint/2010/main" val="8773865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174888" y="6519446"/>
            <a:ext cx="19706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/>
              <a:t>Gilfillan, et al. In </a:t>
            </a:r>
            <a:r>
              <a:rPr lang="pt-BR" sz="1600" dirty="0" err="1" smtClean="0"/>
              <a:t>prep</a:t>
            </a:r>
            <a:endParaRPr lang="pt-BR" sz="1600" dirty="0"/>
          </a:p>
        </p:txBody>
      </p:sp>
      <p:sp>
        <p:nvSpPr>
          <p:cNvPr id="12" name="Content Placeholder 9"/>
          <p:cNvSpPr>
            <a:spLocks noGrp="1"/>
          </p:cNvSpPr>
          <p:nvPr>
            <p:ph idx="1"/>
          </p:nvPr>
        </p:nvSpPr>
        <p:spPr>
          <a:xfrm>
            <a:off x="457200" y="5864098"/>
            <a:ext cx="8229599" cy="433795"/>
          </a:xfrm>
        </p:spPr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US" sz="2400" dirty="0"/>
              <a:t>Quality and base composition assessment </a:t>
            </a:r>
            <a:r>
              <a:rPr lang="en-US" sz="2400" dirty="0" smtClean="0"/>
              <a:t>with old and new design</a:t>
            </a:r>
            <a:endParaRPr lang="en-US" sz="2400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347212" y="274638"/>
            <a:ext cx="8449576" cy="1143000"/>
          </a:xfrm>
        </p:spPr>
        <p:txBody>
          <a:bodyPr>
            <a:noAutofit/>
          </a:bodyPr>
          <a:lstStyle/>
          <a:p>
            <a:r>
              <a:rPr lang="en-US" sz="2800" dirty="0"/>
              <a:t>Cost and time efficient triple-index library preparation for ultra-multiplexed 16S </a:t>
            </a:r>
            <a:r>
              <a:rPr lang="en-US" sz="2800" dirty="0" err="1"/>
              <a:t>rRNA</a:t>
            </a:r>
            <a:r>
              <a:rPr lang="en-US" sz="2800" dirty="0"/>
              <a:t> </a:t>
            </a:r>
            <a:r>
              <a:rPr lang="en-US" sz="2800" dirty="0" smtClean="0"/>
              <a:t>sequencing</a:t>
            </a:r>
            <a:endParaRPr lang="en-US" sz="2800" dirty="0"/>
          </a:p>
        </p:txBody>
      </p:sp>
      <p:grpSp>
        <p:nvGrpSpPr>
          <p:cNvPr id="10" name="Group 9"/>
          <p:cNvGrpSpPr/>
          <p:nvPr/>
        </p:nvGrpSpPr>
        <p:grpSpPr>
          <a:xfrm>
            <a:off x="1666676" y="1639385"/>
            <a:ext cx="6155766" cy="3958714"/>
            <a:chOff x="2980093" y="2826405"/>
            <a:chExt cx="6155766" cy="3958714"/>
          </a:xfrm>
        </p:grpSpPr>
        <p:grpSp>
          <p:nvGrpSpPr>
            <p:cNvPr id="11" name="Group 10"/>
            <p:cNvGrpSpPr/>
            <p:nvPr/>
          </p:nvGrpSpPr>
          <p:grpSpPr>
            <a:xfrm>
              <a:off x="2980093" y="2931783"/>
              <a:ext cx="6093226" cy="3853336"/>
              <a:chOff x="2857978" y="2215375"/>
              <a:chExt cx="6093226" cy="3853336"/>
            </a:xfrm>
          </p:grpSpPr>
          <p:cxnSp>
            <p:nvCxnSpPr>
              <p:cNvPr id="16" name="Straight Connector 15"/>
              <p:cNvCxnSpPr/>
              <p:nvPr/>
            </p:nvCxnSpPr>
            <p:spPr>
              <a:xfrm>
                <a:off x="5286375" y="3066100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Straight Connector 17"/>
              <p:cNvCxnSpPr/>
              <p:nvPr/>
            </p:nvCxnSpPr>
            <p:spPr>
              <a:xfrm>
                <a:off x="5286375" y="3207054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Connector 18"/>
              <p:cNvCxnSpPr/>
              <p:nvPr/>
            </p:nvCxnSpPr>
            <p:spPr>
              <a:xfrm>
                <a:off x="7262813" y="3066100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Connector 19"/>
              <p:cNvCxnSpPr/>
              <p:nvPr/>
            </p:nvCxnSpPr>
            <p:spPr>
              <a:xfrm>
                <a:off x="7262813" y="3207054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Connector 20"/>
              <p:cNvCxnSpPr/>
              <p:nvPr/>
            </p:nvCxnSpPr>
            <p:spPr>
              <a:xfrm>
                <a:off x="4872037" y="3207054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Connector 21"/>
              <p:cNvCxnSpPr/>
              <p:nvPr/>
            </p:nvCxnSpPr>
            <p:spPr>
              <a:xfrm>
                <a:off x="4872037" y="3069275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/>
              <p:cNvCxnSpPr/>
              <p:nvPr/>
            </p:nvCxnSpPr>
            <p:spPr>
              <a:xfrm>
                <a:off x="4872037" y="2899075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/>
              <p:cNvCxnSpPr/>
              <p:nvPr/>
            </p:nvCxnSpPr>
            <p:spPr>
              <a:xfrm>
                <a:off x="7262813" y="3357529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/>
              <p:cNvCxnSpPr/>
              <p:nvPr/>
            </p:nvCxnSpPr>
            <p:spPr>
              <a:xfrm>
                <a:off x="7672050" y="3352429"/>
                <a:ext cx="204787" cy="19050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>
              <a:xfrm>
                <a:off x="4672351" y="2713675"/>
                <a:ext cx="204787" cy="19050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>
              <a:xfrm>
                <a:off x="7876837" y="3542929"/>
                <a:ext cx="204787" cy="190500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>
              <a:xfrm>
                <a:off x="8081624" y="3733429"/>
                <a:ext cx="204787" cy="190500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>
              <a:xfrm>
                <a:off x="4467564" y="2523175"/>
                <a:ext cx="204787" cy="190500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>
              <a:xfrm>
                <a:off x="4262777" y="2332675"/>
                <a:ext cx="204787" cy="19050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4329837" y="2215375"/>
                <a:ext cx="7168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FF0000"/>
                    </a:solidFill>
                  </a:rPr>
                  <a:t>5’ Linker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32" name="TextBox 31"/>
              <p:cNvSpPr txBox="1"/>
              <p:nvPr/>
            </p:nvSpPr>
            <p:spPr>
              <a:xfrm>
                <a:off x="4523045" y="2398375"/>
                <a:ext cx="106959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4">
                        <a:lumMod val="75000"/>
                      </a:schemeClr>
                    </a:solidFill>
                  </a:rPr>
                  <a:t>Index 1 : 12bp</a:t>
                </a:r>
                <a:endParaRPr lang="en-US" sz="12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3" name="TextBox 32"/>
              <p:cNvSpPr txBox="1"/>
              <p:nvPr/>
            </p:nvSpPr>
            <p:spPr>
              <a:xfrm>
                <a:off x="4711152" y="2591575"/>
                <a:ext cx="204868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8000"/>
                    </a:solidFill>
                  </a:rPr>
                  <a:t>Heterogeneity Spacer : 0-7 </a:t>
                </a:r>
                <a:r>
                  <a:rPr lang="en-US" sz="1200" dirty="0" err="1" smtClean="0">
                    <a:solidFill>
                      <a:srgbClr val="008000"/>
                    </a:solidFill>
                  </a:rPr>
                  <a:t>bp</a:t>
                </a:r>
                <a:endParaRPr lang="en-US" sz="1200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34" name="TextBox 33"/>
              <p:cNvSpPr txBox="1"/>
              <p:nvPr/>
            </p:nvSpPr>
            <p:spPr>
              <a:xfrm>
                <a:off x="5793700" y="3334815"/>
                <a:ext cx="2048683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008000"/>
                    </a:solidFill>
                  </a:rPr>
                  <a:t>Heterogeneity Spacer : 0-7 </a:t>
                </a:r>
                <a:r>
                  <a:rPr lang="en-US" sz="1200" dirty="0" err="1" smtClean="0">
                    <a:solidFill>
                      <a:srgbClr val="008000"/>
                    </a:solidFill>
                  </a:rPr>
                  <a:t>bp</a:t>
                </a:r>
                <a:endParaRPr lang="en-US" sz="1200" dirty="0">
                  <a:solidFill>
                    <a:srgbClr val="008000"/>
                  </a:solidFill>
                </a:endParaRPr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6955840" y="3528629"/>
                <a:ext cx="1104389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chemeClr val="accent4">
                        <a:lumMod val="75000"/>
                      </a:schemeClr>
                    </a:solidFill>
                  </a:rPr>
                  <a:t>Index 2 : 12 </a:t>
                </a:r>
                <a:r>
                  <a:rPr lang="en-US" sz="1200" dirty="0" err="1" smtClean="0">
                    <a:solidFill>
                      <a:schemeClr val="accent4">
                        <a:lumMod val="75000"/>
                      </a:schemeClr>
                    </a:solidFill>
                  </a:rPr>
                  <a:t>bp</a:t>
                </a:r>
                <a:endParaRPr lang="en-US" sz="1200" dirty="0">
                  <a:solidFill>
                    <a:schemeClr val="accent4">
                      <a:lumMod val="75000"/>
                    </a:schemeClr>
                  </a:solidFill>
                </a:endParaRPr>
              </a:p>
            </p:txBody>
          </p:sp>
          <p:sp>
            <p:nvSpPr>
              <p:cNvPr id="36" name="TextBox 35"/>
              <p:cNvSpPr txBox="1"/>
              <p:nvPr/>
            </p:nvSpPr>
            <p:spPr>
              <a:xfrm>
                <a:off x="7526602" y="3719362"/>
                <a:ext cx="7168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3</a:t>
                </a:r>
                <a:r>
                  <a:rPr lang="en-US" sz="1200" dirty="0" smtClean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’ Linker</a:t>
                </a:r>
                <a:endParaRPr lang="en-US" sz="1200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sp>
            <p:nvSpPr>
              <p:cNvPr id="37" name="TextBox 36"/>
              <p:cNvSpPr txBox="1"/>
              <p:nvPr/>
            </p:nvSpPr>
            <p:spPr>
              <a:xfrm>
                <a:off x="4838677" y="2849609"/>
                <a:ext cx="4667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319F</a:t>
                </a:r>
                <a:endParaRPr lang="en-US" sz="1050" dirty="0"/>
              </a:p>
            </p:txBody>
          </p:sp>
          <p:sp>
            <p:nvSpPr>
              <p:cNvPr id="38" name="TextBox 37"/>
              <p:cNvSpPr txBox="1"/>
              <p:nvPr/>
            </p:nvSpPr>
            <p:spPr>
              <a:xfrm>
                <a:off x="7222770" y="3145673"/>
                <a:ext cx="46679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806R</a:t>
                </a:r>
                <a:endParaRPr lang="en-US" sz="1050" dirty="0"/>
              </a:p>
            </p:txBody>
          </p:sp>
          <p:cxnSp>
            <p:nvCxnSpPr>
              <p:cNvPr id="39" name="Straight Connector 38"/>
              <p:cNvCxnSpPr/>
              <p:nvPr/>
            </p:nvCxnSpPr>
            <p:spPr>
              <a:xfrm>
                <a:off x="5286375" y="4342914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/>
              <p:cNvCxnSpPr/>
              <p:nvPr/>
            </p:nvCxnSpPr>
            <p:spPr>
              <a:xfrm>
                <a:off x="7262813" y="4342914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/>
              <p:cNvCxnSpPr/>
              <p:nvPr/>
            </p:nvCxnSpPr>
            <p:spPr>
              <a:xfrm>
                <a:off x="4872037" y="4346089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7672050" y="4342684"/>
                <a:ext cx="307980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4602386" y="4344199"/>
                <a:ext cx="271347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7979230" y="4340888"/>
                <a:ext cx="264260" cy="520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8243490" y="4346089"/>
                <a:ext cx="309603" cy="0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>
              <a:xfrm>
                <a:off x="4321079" y="4340888"/>
                <a:ext cx="281307" cy="331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>
              <a:xfrm flipV="1">
                <a:off x="4076778" y="4340888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>
              <a:xfrm>
                <a:off x="5286375" y="4483249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>
              <a:xfrm>
                <a:off x="7262813" y="4483249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>
              <a:xfrm>
                <a:off x="4872037" y="4486424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7672050" y="4483019"/>
                <a:ext cx="307980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4602386" y="4484534"/>
                <a:ext cx="271347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>
              <a:xfrm>
                <a:off x="7979230" y="4481223"/>
                <a:ext cx="264260" cy="520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>
              <a:xfrm>
                <a:off x="8243490" y="4486424"/>
                <a:ext cx="309603" cy="0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4321079" y="4481223"/>
                <a:ext cx="281307" cy="331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/>
            </p:nvCxnSpPr>
            <p:spPr>
              <a:xfrm flipV="1">
                <a:off x="4076778" y="4481223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Straight Connector 56"/>
              <p:cNvCxnSpPr/>
              <p:nvPr/>
            </p:nvCxnSpPr>
            <p:spPr>
              <a:xfrm flipV="1">
                <a:off x="4072312" y="4248147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Straight Connector 57"/>
              <p:cNvCxnSpPr/>
              <p:nvPr/>
            </p:nvCxnSpPr>
            <p:spPr>
              <a:xfrm>
                <a:off x="3875396" y="4060958"/>
                <a:ext cx="204787" cy="19050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Straight Connector 58"/>
              <p:cNvCxnSpPr/>
              <p:nvPr/>
            </p:nvCxnSpPr>
            <p:spPr>
              <a:xfrm>
                <a:off x="3670609" y="3870458"/>
                <a:ext cx="204787" cy="190500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TextBox 59"/>
              <p:cNvSpPr txBox="1"/>
              <p:nvPr/>
            </p:nvSpPr>
            <p:spPr>
              <a:xfrm>
                <a:off x="3723436" y="3748081"/>
                <a:ext cx="7168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smtClean="0">
                    <a:solidFill>
                      <a:srgbClr val="FF0000"/>
                    </a:solidFill>
                  </a:rPr>
                  <a:t>5’ Linker</a:t>
                </a:r>
                <a:endParaRPr lang="en-US" sz="1200" dirty="0">
                  <a:solidFill>
                    <a:srgbClr val="FF0000"/>
                  </a:solidFill>
                </a:endParaRPr>
              </a:p>
            </p:txBody>
          </p:sp>
          <p:sp>
            <p:nvSpPr>
              <p:cNvPr id="61" name="TextBox 60"/>
              <p:cNvSpPr txBox="1"/>
              <p:nvPr/>
            </p:nvSpPr>
            <p:spPr>
              <a:xfrm>
                <a:off x="3919181" y="3932673"/>
                <a:ext cx="1495346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err="1" smtClean="0">
                    <a:solidFill>
                      <a:schemeClr val="bg2">
                        <a:lumMod val="50000"/>
                      </a:schemeClr>
                    </a:solidFill>
                  </a:rPr>
                  <a:t>TruSeq</a:t>
                </a:r>
                <a:r>
                  <a:rPr lang="en-US" sz="1200" dirty="0" smtClean="0">
                    <a:solidFill>
                      <a:schemeClr val="bg2">
                        <a:lumMod val="50000"/>
                      </a:schemeClr>
                    </a:solidFill>
                  </a:rPr>
                  <a:t> index 1 : 6 </a:t>
                </a:r>
                <a:r>
                  <a:rPr lang="en-US" sz="1200" dirty="0" err="1" smtClean="0">
                    <a:solidFill>
                      <a:schemeClr val="bg2">
                        <a:lumMod val="50000"/>
                      </a:schemeClr>
                    </a:solidFill>
                  </a:rPr>
                  <a:t>bp</a:t>
                </a:r>
                <a:endParaRPr lang="en-US" sz="1200" dirty="0">
                  <a:solidFill>
                    <a:schemeClr val="bg2">
                      <a:lumMod val="50000"/>
                    </a:schemeClr>
                  </a:solidFill>
                </a:endParaRPr>
              </a:p>
            </p:txBody>
          </p:sp>
          <p:cxnSp>
            <p:nvCxnSpPr>
              <p:cNvPr id="62" name="Straight Connector 61"/>
              <p:cNvCxnSpPr/>
              <p:nvPr/>
            </p:nvCxnSpPr>
            <p:spPr>
              <a:xfrm>
                <a:off x="8243490" y="4563920"/>
                <a:ext cx="309603" cy="0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>
                <a:off x="8549688" y="4560515"/>
                <a:ext cx="401516" cy="371510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" name="TextBox 63"/>
              <p:cNvSpPr txBox="1"/>
              <p:nvPr/>
            </p:nvSpPr>
            <p:spPr>
              <a:xfrm>
                <a:off x="8125030" y="4655026"/>
                <a:ext cx="716888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3</a:t>
                </a:r>
                <a:r>
                  <a:rPr lang="en-US" sz="1200" dirty="0" smtClean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rPr>
                  <a:t>’ Linker</a:t>
                </a:r>
                <a:endParaRPr lang="en-US" sz="1200" dirty="0">
                  <a:solidFill>
                    <a:schemeClr val="accent1">
                      <a:lumMod val="60000"/>
                      <a:lumOff val="40000"/>
                    </a:schemeClr>
                  </a:solidFill>
                </a:endParaRPr>
              </a:p>
            </p:txBody>
          </p:sp>
          <p:cxnSp>
            <p:nvCxnSpPr>
              <p:cNvPr id="65" name="Straight Connector 64"/>
              <p:cNvCxnSpPr/>
              <p:nvPr/>
            </p:nvCxnSpPr>
            <p:spPr>
              <a:xfrm>
                <a:off x="5317692" y="5453154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/>
              <p:cNvCxnSpPr/>
              <p:nvPr/>
            </p:nvCxnSpPr>
            <p:spPr>
              <a:xfrm>
                <a:off x="7294130" y="5453154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Straight Connector 66"/>
              <p:cNvCxnSpPr/>
              <p:nvPr/>
            </p:nvCxnSpPr>
            <p:spPr>
              <a:xfrm>
                <a:off x="4903354" y="5456329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Straight Connector 67"/>
              <p:cNvCxnSpPr/>
              <p:nvPr/>
            </p:nvCxnSpPr>
            <p:spPr>
              <a:xfrm>
                <a:off x="7703367" y="5452924"/>
                <a:ext cx="307980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>
                <a:off x="4633703" y="5454439"/>
                <a:ext cx="271347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" name="Straight Connector 69"/>
              <p:cNvCxnSpPr/>
              <p:nvPr/>
            </p:nvCxnSpPr>
            <p:spPr>
              <a:xfrm>
                <a:off x="8010547" y="5451128"/>
                <a:ext cx="264260" cy="520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V="1">
                <a:off x="8274807" y="5451128"/>
                <a:ext cx="674447" cy="5201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Straight Connector 71"/>
              <p:cNvCxnSpPr/>
              <p:nvPr/>
            </p:nvCxnSpPr>
            <p:spPr>
              <a:xfrm>
                <a:off x="4352396" y="5451128"/>
                <a:ext cx="281307" cy="331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 flipV="1">
                <a:off x="4108095" y="5451128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Connector 73"/>
              <p:cNvCxnSpPr/>
              <p:nvPr/>
            </p:nvCxnSpPr>
            <p:spPr>
              <a:xfrm>
                <a:off x="3851394" y="5456948"/>
                <a:ext cx="256254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Connector 74"/>
              <p:cNvCxnSpPr/>
              <p:nvPr/>
            </p:nvCxnSpPr>
            <p:spPr>
              <a:xfrm flipV="1">
                <a:off x="3607093" y="5456948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Straight Connector 75"/>
              <p:cNvCxnSpPr/>
              <p:nvPr/>
            </p:nvCxnSpPr>
            <p:spPr>
              <a:xfrm>
                <a:off x="5317692" y="5605642"/>
                <a:ext cx="1976438" cy="0"/>
              </a:xfrm>
              <a:prstGeom prst="line">
                <a:avLst/>
              </a:prstGeom>
              <a:ln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/>
            </p:nvCxnSpPr>
            <p:spPr>
              <a:xfrm>
                <a:off x="7294130" y="5605642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4903354" y="5608817"/>
                <a:ext cx="414338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/>
            </p:nvCxnSpPr>
            <p:spPr>
              <a:xfrm>
                <a:off x="7703367" y="5605412"/>
                <a:ext cx="307980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/>
            </p:nvCxnSpPr>
            <p:spPr>
              <a:xfrm>
                <a:off x="4633703" y="5606927"/>
                <a:ext cx="271347" cy="0"/>
              </a:xfrm>
              <a:prstGeom prst="line">
                <a:avLst/>
              </a:prstGeom>
              <a:ln>
                <a:solidFill>
                  <a:srgbClr val="008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Connector 80"/>
              <p:cNvCxnSpPr/>
              <p:nvPr/>
            </p:nvCxnSpPr>
            <p:spPr>
              <a:xfrm>
                <a:off x="8010547" y="5603616"/>
                <a:ext cx="264260" cy="520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Connector 81"/>
              <p:cNvCxnSpPr/>
              <p:nvPr/>
            </p:nvCxnSpPr>
            <p:spPr>
              <a:xfrm flipV="1">
                <a:off x="8274807" y="5603616"/>
                <a:ext cx="674447" cy="5201"/>
              </a:xfrm>
              <a:prstGeom prst="line">
                <a:avLst/>
              </a:prstGeom>
              <a:ln>
                <a:solidFill>
                  <a:schemeClr val="accent1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Connector 82"/>
              <p:cNvCxnSpPr/>
              <p:nvPr/>
            </p:nvCxnSpPr>
            <p:spPr>
              <a:xfrm>
                <a:off x="4352396" y="5603616"/>
                <a:ext cx="281307" cy="3311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Straight Connector 83"/>
              <p:cNvCxnSpPr/>
              <p:nvPr/>
            </p:nvCxnSpPr>
            <p:spPr>
              <a:xfrm flipV="1">
                <a:off x="4108095" y="5603616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3851394" y="5609436"/>
                <a:ext cx="256254" cy="0"/>
              </a:xfrm>
              <a:prstGeom prst="line">
                <a:avLst/>
              </a:prstGeom>
              <a:ln>
                <a:solidFill>
                  <a:schemeClr val="bg2">
                    <a:lumMod val="5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 flipV="1">
                <a:off x="3607093" y="5609436"/>
                <a:ext cx="244301" cy="3311"/>
              </a:xfrm>
              <a:prstGeom prst="line">
                <a:avLst/>
              </a:prstGeom>
              <a:ln>
                <a:solidFill>
                  <a:srgbClr val="FF0000"/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8344471" y="5721459"/>
                <a:ext cx="264260" cy="5201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Arrow Connector 87"/>
              <p:cNvCxnSpPr/>
              <p:nvPr/>
            </p:nvCxnSpPr>
            <p:spPr>
              <a:xfrm flipH="1">
                <a:off x="6280796" y="5721459"/>
                <a:ext cx="2063676" cy="0"/>
              </a:xfrm>
              <a:prstGeom prst="straightConnector1">
                <a:avLst/>
              </a:prstGeom>
              <a:ln w="12700" cmpd="sng">
                <a:solidFill>
                  <a:srgbClr val="A6A6A6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H="1" flipV="1">
                <a:off x="4111500" y="5312719"/>
                <a:ext cx="264260" cy="5202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Straight Arrow Connector 89"/>
              <p:cNvCxnSpPr/>
              <p:nvPr/>
            </p:nvCxnSpPr>
            <p:spPr>
              <a:xfrm flipV="1">
                <a:off x="4375760" y="5312719"/>
                <a:ext cx="2172834" cy="5202"/>
              </a:xfrm>
              <a:prstGeom prst="straightConnector1">
                <a:avLst/>
              </a:prstGeom>
              <a:ln w="12700" cmpd="sng">
                <a:solidFill>
                  <a:srgbClr val="A6A6A6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Straight Connector 90"/>
              <p:cNvCxnSpPr/>
              <p:nvPr/>
            </p:nvCxnSpPr>
            <p:spPr>
              <a:xfrm>
                <a:off x="4111500" y="5726660"/>
                <a:ext cx="264260" cy="5201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Straight Arrow Connector 91"/>
              <p:cNvCxnSpPr/>
              <p:nvPr/>
            </p:nvCxnSpPr>
            <p:spPr>
              <a:xfrm flipH="1">
                <a:off x="3796964" y="5726660"/>
                <a:ext cx="314537" cy="0"/>
              </a:xfrm>
              <a:prstGeom prst="straightConnector1">
                <a:avLst/>
              </a:prstGeom>
              <a:ln w="12700" cmpd="sng">
                <a:solidFill>
                  <a:srgbClr val="A6A6A6"/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3" name="TextBox 92"/>
              <p:cNvSpPr txBox="1"/>
              <p:nvPr/>
            </p:nvSpPr>
            <p:spPr>
              <a:xfrm>
                <a:off x="4004847" y="5050513"/>
                <a:ext cx="47461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HP11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4" name="TextBox 93"/>
              <p:cNvSpPr txBox="1"/>
              <p:nvPr/>
            </p:nvSpPr>
            <p:spPr>
              <a:xfrm>
                <a:off x="8243502" y="5696849"/>
                <a:ext cx="47461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HP10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5" name="TextBox 94"/>
              <p:cNvSpPr txBox="1"/>
              <p:nvPr/>
            </p:nvSpPr>
            <p:spPr>
              <a:xfrm>
                <a:off x="4004847" y="5700850"/>
                <a:ext cx="474615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HP12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6" name="TextBox 95"/>
              <p:cNvSpPr txBox="1"/>
              <p:nvPr/>
            </p:nvSpPr>
            <p:spPr>
              <a:xfrm>
                <a:off x="5379238" y="5075955"/>
                <a:ext cx="895469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Up to 259 </a:t>
                </a:r>
                <a:r>
                  <a:rPr lang="en-US" sz="1050" dirty="0" err="1" smtClean="0">
                    <a:solidFill>
                      <a:schemeClr val="bg1">
                        <a:lumMod val="65000"/>
                      </a:schemeClr>
                    </a:solidFill>
                  </a:rPr>
                  <a:t>bp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7" name="TextBox 96"/>
              <p:cNvSpPr txBox="1"/>
              <p:nvPr/>
            </p:nvSpPr>
            <p:spPr>
              <a:xfrm>
                <a:off x="6540161" y="5696849"/>
                <a:ext cx="895469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Up to 259 </a:t>
                </a:r>
                <a:r>
                  <a:rPr lang="en-US" sz="1050" dirty="0" err="1" smtClean="0">
                    <a:solidFill>
                      <a:schemeClr val="bg1">
                        <a:lumMod val="65000"/>
                      </a:schemeClr>
                    </a:solidFill>
                  </a:rPr>
                  <a:t>bp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8" name="TextBox 97"/>
              <p:cNvSpPr txBox="1"/>
              <p:nvPr/>
            </p:nvSpPr>
            <p:spPr>
              <a:xfrm>
                <a:off x="3782305" y="5814795"/>
                <a:ext cx="42484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>
                    <a:solidFill>
                      <a:schemeClr val="bg1">
                        <a:lumMod val="65000"/>
                      </a:schemeClr>
                    </a:solidFill>
                  </a:rPr>
                  <a:t>6 </a:t>
                </a:r>
                <a:r>
                  <a:rPr lang="en-US" sz="1050" dirty="0" err="1" smtClean="0">
                    <a:solidFill>
                      <a:schemeClr val="bg1">
                        <a:lumMod val="65000"/>
                      </a:schemeClr>
                    </a:solidFill>
                  </a:rPr>
                  <a:t>bp</a:t>
                </a:r>
                <a:endParaRPr lang="en-US" sz="1050" dirty="0">
                  <a:solidFill>
                    <a:schemeClr val="bg1">
                      <a:lumMod val="65000"/>
                    </a:schemeClr>
                  </a:solidFill>
                </a:endParaRPr>
              </a:p>
            </p:txBody>
          </p:sp>
          <p:sp>
            <p:nvSpPr>
              <p:cNvPr id="99" name="TextBox 98"/>
              <p:cNvSpPr txBox="1"/>
              <p:nvPr/>
            </p:nvSpPr>
            <p:spPr>
              <a:xfrm>
                <a:off x="6034574" y="3001413"/>
                <a:ext cx="492443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V3V4</a:t>
                </a:r>
                <a:endParaRPr lang="en-US" sz="1050" dirty="0"/>
              </a:p>
            </p:txBody>
          </p:sp>
          <p:sp>
            <p:nvSpPr>
              <p:cNvPr id="100" name="TextBox 99"/>
              <p:cNvSpPr txBox="1"/>
              <p:nvPr/>
            </p:nvSpPr>
            <p:spPr>
              <a:xfrm>
                <a:off x="6060969" y="4272145"/>
                <a:ext cx="492443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V3V4</a:t>
                </a:r>
                <a:endParaRPr lang="en-US" sz="1050" dirty="0"/>
              </a:p>
            </p:txBody>
          </p:sp>
          <p:sp>
            <p:nvSpPr>
              <p:cNvPr id="101" name="TextBox 100"/>
              <p:cNvSpPr txBox="1"/>
              <p:nvPr/>
            </p:nvSpPr>
            <p:spPr>
              <a:xfrm>
                <a:off x="6060969" y="5388791"/>
                <a:ext cx="492443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V3V4</a:t>
                </a:r>
                <a:endParaRPr lang="en-US" sz="1050" dirty="0"/>
              </a:p>
            </p:txBody>
          </p:sp>
          <p:sp>
            <p:nvSpPr>
              <p:cNvPr id="102" name="TextBox 101"/>
              <p:cNvSpPr txBox="1"/>
              <p:nvPr/>
            </p:nvSpPr>
            <p:spPr>
              <a:xfrm>
                <a:off x="2857978" y="3001370"/>
                <a:ext cx="49782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PCR 1</a:t>
                </a:r>
                <a:endParaRPr lang="en-US" sz="1050" dirty="0"/>
              </a:p>
            </p:txBody>
          </p:sp>
          <p:sp>
            <p:nvSpPr>
              <p:cNvPr id="103" name="TextBox 102"/>
              <p:cNvSpPr txBox="1"/>
              <p:nvPr/>
            </p:nvSpPr>
            <p:spPr>
              <a:xfrm>
                <a:off x="2857978" y="4262399"/>
                <a:ext cx="497824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PCR 2</a:t>
                </a:r>
                <a:endParaRPr lang="en-US" sz="1050" dirty="0"/>
              </a:p>
            </p:txBody>
          </p:sp>
          <p:sp>
            <p:nvSpPr>
              <p:cNvPr id="104" name="TextBox 103"/>
              <p:cNvSpPr txBox="1"/>
              <p:nvPr/>
            </p:nvSpPr>
            <p:spPr>
              <a:xfrm>
                <a:off x="2857978" y="5372063"/>
                <a:ext cx="814731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 smtClean="0"/>
                  <a:t>Sequencing</a:t>
                </a:r>
                <a:endParaRPr lang="en-US" sz="1050" dirty="0"/>
              </a:p>
            </p:txBody>
          </p:sp>
        </p:grpSp>
        <p:sp>
          <p:nvSpPr>
            <p:cNvPr id="15" name="Rectangle 14"/>
            <p:cNvSpPr/>
            <p:nvPr/>
          </p:nvSpPr>
          <p:spPr>
            <a:xfrm>
              <a:off x="3015969" y="2826405"/>
              <a:ext cx="6119890" cy="3958713"/>
            </a:xfrm>
            <a:prstGeom prst="rect">
              <a:avLst/>
            </a:prstGeom>
            <a:noFill/>
            <a:ln w="28575" cmpd="sng">
              <a:solidFill>
                <a:schemeClr val="accent2">
                  <a:lumMod val="75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30803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Contact </a:t>
            </a:r>
            <a:r>
              <a:rPr lang="en-US" dirty="0"/>
              <a:t>NSC (</a:t>
            </a:r>
            <a:r>
              <a:rPr lang="en-US" dirty="0">
                <a:hlinkClick r:id="rId2"/>
              </a:rPr>
              <a:t>post@sequencing.uio.no</a:t>
            </a:r>
            <a:r>
              <a:rPr lang="en-US" dirty="0"/>
              <a:t>) for </a:t>
            </a:r>
            <a:r>
              <a:rPr lang="en-US" dirty="0" smtClean="0"/>
              <a:t>sequencing advice</a:t>
            </a:r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Finally….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45076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229600" cy="685738"/>
          </a:xfrm>
        </p:spPr>
        <p:txBody>
          <a:bodyPr/>
          <a:lstStyle/>
          <a:p>
            <a:r>
              <a:rPr lang="en-US" dirty="0"/>
              <a:t>Short or long </a:t>
            </a:r>
            <a:r>
              <a:rPr lang="en-US" dirty="0" smtClean="0"/>
              <a:t>fragments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5933610" y="1948872"/>
            <a:ext cx="96339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7" name="Straight Connector 6"/>
          <p:cNvCxnSpPr/>
          <p:nvPr/>
        </p:nvCxnSpPr>
        <p:spPr>
          <a:xfrm>
            <a:off x="5298648" y="3148845"/>
            <a:ext cx="2528900" cy="0"/>
          </a:xfrm>
          <a:prstGeom prst="line">
            <a:avLst/>
          </a:prstGeom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7818811" y="2964179"/>
            <a:ext cx="8120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&gt;10 kb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818811" y="1764206"/>
            <a:ext cx="94535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~500 </a:t>
            </a:r>
            <a:r>
              <a:rPr lang="en-US" dirty="0" err="1" smtClean="0"/>
              <a:t>bp</a:t>
            </a:r>
            <a:endParaRPr lang="en-US" dirty="0" smtClean="0"/>
          </a:p>
        </p:txBody>
      </p:sp>
      <p:cxnSp>
        <p:nvCxnSpPr>
          <p:cNvPr id="17" name="Straight Arrow Connector 16"/>
          <p:cNvCxnSpPr/>
          <p:nvPr/>
        </p:nvCxnSpPr>
        <p:spPr>
          <a:xfrm>
            <a:off x="5933610" y="2122589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5933610" y="237619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rot="10800000" flipV="1">
            <a:off x="6535728" y="237619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5298648" y="3453707"/>
            <a:ext cx="2528900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7818811" y="3269041"/>
            <a:ext cx="812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PacBio</a:t>
            </a:r>
            <a:endParaRPr lang="en-US" dirty="0"/>
          </a:p>
        </p:txBody>
      </p:sp>
      <p:sp>
        <p:nvSpPr>
          <p:cNvPr id="24" name="Rectangle 23"/>
          <p:cNvSpPr/>
          <p:nvPr/>
        </p:nvSpPr>
        <p:spPr>
          <a:xfrm>
            <a:off x="7818811" y="2031344"/>
            <a:ext cx="939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Illumina</a:t>
            </a:r>
          </a:p>
        </p:txBody>
      </p:sp>
      <p:sp>
        <p:nvSpPr>
          <p:cNvPr id="25" name="Rectangle 24"/>
          <p:cNvSpPr/>
          <p:nvPr/>
        </p:nvSpPr>
        <p:spPr>
          <a:xfrm>
            <a:off x="7818811" y="3571184"/>
            <a:ext cx="1229273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Illumina</a:t>
            </a:r>
          </a:p>
          <a:p>
            <a:r>
              <a:rPr lang="en-US" dirty="0" smtClean="0"/>
              <a:t>(mate pair)</a:t>
            </a:r>
            <a:endParaRPr lang="en-US" dirty="0"/>
          </a:p>
        </p:txBody>
      </p:sp>
      <p:cxnSp>
        <p:nvCxnSpPr>
          <p:cNvPr id="26" name="Straight Arrow Connector 25"/>
          <p:cNvCxnSpPr/>
          <p:nvPr/>
        </p:nvCxnSpPr>
        <p:spPr>
          <a:xfrm>
            <a:off x="5331492" y="3755850"/>
            <a:ext cx="361272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rot="10800000" flipV="1">
            <a:off x="7466276" y="3755850"/>
            <a:ext cx="361272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Content Placeholder 2"/>
          <p:cNvSpPr txBox="1">
            <a:spLocks/>
          </p:cNvSpPr>
          <p:nvPr/>
        </p:nvSpPr>
        <p:spPr>
          <a:xfrm>
            <a:off x="456328" y="2125523"/>
            <a:ext cx="8229600" cy="685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Short or long reads</a:t>
            </a: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456328" y="2646748"/>
            <a:ext cx="8229600" cy="6857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Single or paired end</a:t>
            </a: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457200" y="4140255"/>
            <a:ext cx="8229600" cy="171362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Error rates</a:t>
            </a:r>
          </a:p>
          <a:p>
            <a:r>
              <a:rPr lang="en-US" dirty="0"/>
              <a:t>Sequencing depth</a:t>
            </a:r>
          </a:p>
          <a:p>
            <a:r>
              <a:rPr lang="en-US" dirty="0"/>
              <a:t>Sequencing coverage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5950623" y="2625719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rot="10800000" flipV="1">
            <a:off x="6185262" y="2728871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31291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30" grpId="0"/>
      <p:bldP spid="31" grpId="0"/>
      <p:bldP spid="3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numCol="1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/>
              <a:t>Barcodes are 6-8 </a:t>
            </a:r>
            <a:r>
              <a:rPr lang="en-US" sz="2400" dirty="0" err="1"/>
              <a:t>bp</a:t>
            </a:r>
            <a:r>
              <a:rPr lang="en-US" sz="2400" dirty="0"/>
              <a:t> </a:t>
            </a:r>
            <a:r>
              <a:rPr lang="en-US" sz="2400" dirty="0" smtClean="0"/>
              <a:t>sequences</a:t>
            </a:r>
          </a:p>
          <a:p>
            <a:pPr lvl="1"/>
            <a:r>
              <a:rPr lang="en-US" sz="2000" dirty="0" smtClean="0"/>
              <a:t>Single index: </a:t>
            </a:r>
            <a:r>
              <a:rPr lang="en-US" sz="2000" dirty="0"/>
              <a:t>up to </a:t>
            </a:r>
            <a:r>
              <a:rPr lang="en-US" sz="2000" dirty="0" smtClean="0"/>
              <a:t>48 samples can be multiplexed</a:t>
            </a:r>
          </a:p>
          <a:p>
            <a:pPr lvl="1"/>
            <a:r>
              <a:rPr lang="en-US" sz="2000" dirty="0" smtClean="0"/>
              <a:t>Dual index: up </a:t>
            </a:r>
            <a:r>
              <a:rPr lang="en-US" sz="2000" dirty="0"/>
              <a:t>to 394 samples can be multiplexed</a:t>
            </a:r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  <a:p>
            <a:endParaRPr lang="en-US" sz="2400" dirty="0"/>
          </a:p>
          <a:p>
            <a:endParaRPr lang="en-US" sz="24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 - </a:t>
            </a:r>
            <a:r>
              <a:rPr lang="en-US" dirty="0"/>
              <a:t>Multiplexing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4865355" y="3662643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414638" y="3662643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>
            <a:off x="7394255" y="3662643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4865355" y="3336925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" name="TextBox 4"/>
          <p:cNvSpPr txBox="1"/>
          <p:nvPr/>
        </p:nvSpPr>
        <p:spPr>
          <a:xfrm>
            <a:off x="963234" y="3151802"/>
            <a:ext cx="21141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Fragment of interest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963234" y="3477977"/>
            <a:ext cx="30217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4865355" y="3815531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4865355" y="3957073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rot="10800000" flipV="1">
            <a:off x="7032983" y="3957073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4898219" y="4362116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4447502" y="4362116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7427119" y="4362116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4898219" y="4513284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4898219" y="465482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rot="10800000" flipV="1">
            <a:off x="7065847" y="4654826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7877836" y="4362116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>
            <a:off x="7427119" y="4512731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4898219" y="5209620"/>
            <a:ext cx="2528900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4447502" y="5209620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7427119" y="5209620"/>
            <a:ext cx="450717" cy="0"/>
          </a:xfrm>
          <a:prstGeom prst="straightConnector1">
            <a:avLst/>
          </a:prstGeom>
          <a:ln>
            <a:solidFill>
              <a:srgbClr val="008000"/>
            </a:solidFill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4898219" y="5352978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4898219" y="5494520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 rot="10800000" flipV="1">
            <a:off x="7065847" y="5494520"/>
            <a:ext cx="361272" cy="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7877836" y="5209620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6" name="Straight Arrow Connector 45"/>
          <p:cNvCxnSpPr/>
          <p:nvPr/>
        </p:nvCxnSpPr>
        <p:spPr>
          <a:xfrm>
            <a:off x="7427119" y="5352425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996785" y="5209620"/>
            <a:ext cx="450717" cy="0"/>
          </a:xfrm>
          <a:prstGeom prst="straightConnector1">
            <a:avLst/>
          </a:prstGeom>
          <a:ln>
            <a:tailEnd type="none"/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/>
          <p:nvPr/>
        </p:nvCxnSpPr>
        <p:spPr>
          <a:xfrm rot="10800000" flipV="1">
            <a:off x="4536947" y="5355014"/>
            <a:ext cx="361272" cy="0"/>
          </a:xfrm>
          <a:prstGeom prst="straightConnector1">
            <a:avLst/>
          </a:prstGeom>
          <a:ln>
            <a:solidFill>
              <a:srgbClr val="008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963234" y="4177450"/>
            <a:ext cx="3021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</a:p>
          <a:p>
            <a:r>
              <a:rPr lang="en-US" dirty="0"/>
              <a:t>c</a:t>
            </a:r>
            <a:r>
              <a:rPr lang="en-US" dirty="0" smtClean="0"/>
              <a:t>ontaining </a:t>
            </a:r>
            <a:r>
              <a:rPr lang="en-US" dirty="0" smtClean="0">
                <a:solidFill>
                  <a:srgbClr val="008000"/>
                </a:solidFill>
              </a:rPr>
              <a:t>single index</a:t>
            </a:r>
            <a:endParaRPr lang="en-US" dirty="0">
              <a:solidFill>
                <a:srgbClr val="008000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63234" y="4851840"/>
            <a:ext cx="30217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Ligated with Illumina adapters</a:t>
            </a:r>
          </a:p>
          <a:p>
            <a:r>
              <a:rPr lang="en-US" dirty="0"/>
              <a:t>c</a:t>
            </a:r>
            <a:r>
              <a:rPr lang="en-US" dirty="0" smtClean="0"/>
              <a:t>ontaining </a:t>
            </a:r>
            <a:r>
              <a:rPr lang="en-US" dirty="0" smtClean="0">
                <a:solidFill>
                  <a:srgbClr val="008000"/>
                </a:solidFill>
              </a:rPr>
              <a:t>dual index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4458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Content Placeholder 2"/>
          <p:cNvSpPr txBox="1">
            <a:spLocks/>
          </p:cNvSpPr>
          <p:nvPr/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numCol="1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Options from Illumina</a:t>
            </a:r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dirty="0" err="1" smtClean="0"/>
              <a:t>Pacbio</a:t>
            </a:r>
            <a:r>
              <a:rPr lang="en-US" dirty="0" smtClean="0"/>
              <a:t> </a:t>
            </a:r>
            <a:r>
              <a:rPr lang="en-US" dirty="0"/>
              <a:t>&gt; 10 kb*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Platform choice</a:t>
            </a:r>
            <a:endParaRPr lang="en-US" dirty="0"/>
          </a:p>
        </p:txBody>
      </p:sp>
      <p:graphicFrame>
        <p:nvGraphicFramePr>
          <p:cNvPr id="33" name="Table 3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06056764"/>
              </p:ext>
            </p:extLst>
          </p:nvPr>
        </p:nvGraphicFramePr>
        <p:xfrm>
          <a:off x="2218765" y="2986068"/>
          <a:ext cx="6565344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78280"/>
                <a:gridCol w="1403965"/>
                <a:gridCol w="1226761"/>
                <a:gridCol w="665579"/>
                <a:gridCol w="665579"/>
                <a:gridCol w="562590"/>
                <a:gridCol w="562590"/>
              </a:tblGrid>
              <a:tr h="0">
                <a:tc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HiSeq X/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4000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HiSeq</a:t>
                      </a:r>
                      <a:r>
                        <a:rPr lang="en-US" sz="1600" b="0" baseline="0" dirty="0" smtClean="0">
                          <a:solidFill>
                            <a:schemeClr val="tx1"/>
                          </a:solidFill>
                        </a:rPr>
                        <a:t> 2500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err="1" smtClean="0">
                          <a:solidFill>
                            <a:schemeClr val="tx1"/>
                          </a:solidFill>
                        </a:rPr>
                        <a:t>NextSeq</a:t>
                      </a:r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 500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b="0" dirty="0" smtClean="0">
                          <a:solidFill>
                            <a:schemeClr val="tx1"/>
                          </a:solidFill>
                        </a:rPr>
                        <a:t>MiSeq</a:t>
                      </a:r>
                      <a:endParaRPr lang="en-US" sz="1600" b="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567996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6 Billion/400M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High: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 Billion/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250M</a:t>
                      </a:r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Rapid: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600M/300M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High: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400M</a:t>
                      </a:r>
                    </a:p>
                    <a:p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Mid: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130M</a:t>
                      </a:r>
                    </a:p>
                    <a:p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v3: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25M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v2: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15M</a:t>
                      </a:r>
                    </a:p>
                  </a:txBody>
                  <a:tcPr/>
                </a:tc>
              </a:tr>
              <a:tr h="943910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</a:p>
                    <a:p>
                      <a:r>
                        <a:rPr lang="en-US" sz="1200" baseline="0" dirty="0" smtClean="0">
                          <a:solidFill>
                            <a:schemeClr val="tx1"/>
                          </a:solidFill>
                        </a:rPr>
                        <a:t>Human genome only</a:t>
                      </a:r>
                      <a:endParaRPr lang="en-US" sz="12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36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50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100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125 PE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75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75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  <a:endParaRPr lang="en-US" sz="1600" dirty="0" smtClean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36 SE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25 PE</a:t>
                      </a:r>
                    </a:p>
                    <a:p>
                      <a:r>
                        <a:rPr lang="en-US" sz="1600" dirty="0" smtClean="0">
                          <a:solidFill>
                            <a:schemeClr val="tx1"/>
                          </a:solidFill>
                        </a:rPr>
                        <a:t>150</a:t>
                      </a:r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 PE</a:t>
                      </a:r>
                    </a:p>
                    <a:p>
                      <a:r>
                        <a:rPr lang="en-US" sz="1600" baseline="0" dirty="0" smtClean="0">
                          <a:solidFill>
                            <a:schemeClr val="tx1"/>
                          </a:solidFill>
                        </a:rPr>
                        <a:t>300 PE</a:t>
                      </a:r>
                      <a:endParaRPr lang="en-US" sz="16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7802373" y="2486701"/>
            <a:ext cx="697243" cy="38963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383" y="1636740"/>
            <a:ext cx="789593" cy="1393400"/>
          </a:xfrm>
          <a:prstGeom prst="rect">
            <a:avLst/>
          </a:prstGeom>
        </p:spPr>
      </p:pic>
      <p:grpSp>
        <p:nvGrpSpPr>
          <p:cNvPr id="37" name="Group 36"/>
          <p:cNvGrpSpPr/>
          <p:nvPr/>
        </p:nvGrpSpPr>
        <p:grpSpPr>
          <a:xfrm>
            <a:off x="4041407" y="2162099"/>
            <a:ext cx="700864" cy="856168"/>
            <a:chOff x="2388865" y="2121374"/>
            <a:chExt cx="700864" cy="85616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 rotWithShape="1">
            <a:blip r:embed="rId4"/>
            <a:srcRect l="3832" t="3631" r="1"/>
            <a:stretch/>
          </p:blipFill>
          <p:spPr>
            <a:xfrm rot="16200000">
              <a:off x="2125763" y="2398447"/>
              <a:ext cx="842197" cy="315993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2512286" y="2400099"/>
              <a:ext cx="856167" cy="298718"/>
            </a:xfrm>
            <a:prstGeom prst="rect">
              <a:avLst/>
            </a:prstGeom>
          </p:spPr>
        </p:pic>
      </p:grpSp>
      <p:grpSp>
        <p:nvGrpSpPr>
          <p:cNvPr id="36" name="Group 35"/>
          <p:cNvGrpSpPr/>
          <p:nvPr/>
        </p:nvGrpSpPr>
        <p:grpSpPr>
          <a:xfrm>
            <a:off x="2543968" y="2187943"/>
            <a:ext cx="890493" cy="970812"/>
            <a:chOff x="968846" y="2189557"/>
            <a:chExt cx="890493" cy="970812"/>
          </a:xfrm>
        </p:grpSpPr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2230" b="67986" l="40000" r="10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968846" y="2189557"/>
              <a:ext cx="890493" cy="970812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 rotWithShape="1">
            <a:blip r:embed="rId4"/>
            <a:srcRect l="3832" t="3631" r="1"/>
            <a:stretch/>
          </p:blipFill>
          <p:spPr>
            <a:xfrm rot="16200000">
              <a:off x="705745" y="2452659"/>
              <a:ext cx="842197" cy="315993"/>
            </a:xfrm>
            <a:prstGeom prst="rect">
              <a:avLst/>
            </a:prstGeom>
          </p:spPr>
        </p:pic>
        <p:cxnSp>
          <p:nvCxnSpPr>
            <p:cNvPr id="14" name="Straight Connector 13"/>
            <p:cNvCxnSpPr/>
            <p:nvPr/>
          </p:nvCxnSpPr>
          <p:spPr>
            <a:xfrm flipV="1">
              <a:off x="1170674" y="2397411"/>
              <a:ext cx="254870" cy="194386"/>
            </a:xfrm>
            <a:prstGeom prst="line">
              <a:avLst/>
            </a:prstGeom>
            <a:ln w="635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1170674" y="2623192"/>
              <a:ext cx="254870" cy="141390"/>
            </a:xfrm>
            <a:prstGeom prst="line">
              <a:avLst/>
            </a:prstGeom>
            <a:ln w="6350" cmpd="sng">
              <a:solidFill>
                <a:schemeClr val="accent2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481655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Replicates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rcRect l="-34370" r="-34370"/>
          <a:stretch>
            <a:fillRect/>
          </a:stretch>
        </p:blipFill>
        <p:spPr>
          <a:xfrm>
            <a:off x="457200" y="1417638"/>
            <a:ext cx="8229600" cy="5079099"/>
          </a:xfrm>
        </p:spPr>
      </p:pic>
      <p:sp>
        <p:nvSpPr>
          <p:cNvPr id="4" name="TextBox 3"/>
          <p:cNvSpPr txBox="1"/>
          <p:nvPr/>
        </p:nvSpPr>
        <p:spPr>
          <a:xfrm>
            <a:off x="3779330" y="6496737"/>
            <a:ext cx="53646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Nature Methods 11, 879–880 (2014) doi:10.1038/nmeth.3091 </a:t>
            </a:r>
          </a:p>
        </p:txBody>
      </p:sp>
    </p:spTree>
    <p:extLst>
      <p:ext uri="{BB962C8B-B14F-4D97-AF65-F5344CB8AC3E}">
        <p14:creationId xmlns:p14="http://schemas.microsoft.com/office/powerpoint/2010/main" val="19865595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3948820" cy="4525963"/>
          </a:xfrm>
        </p:spPr>
        <p:txBody>
          <a:bodyPr/>
          <a:lstStyle/>
          <a:p>
            <a:r>
              <a:rPr lang="en-US" dirty="0" smtClean="0"/>
              <a:t>Genome assembly</a:t>
            </a:r>
          </a:p>
          <a:p>
            <a:pPr lvl="1"/>
            <a:r>
              <a:rPr lang="en-US" dirty="0" smtClean="0"/>
              <a:t>Not a straight forward pipeline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27350" y="6516118"/>
            <a:ext cx="6224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Evolutionary </a:t>
            </a:r>
            <a:r>
              <a:rPr lang="en-GB" sz="1600" dirty="0" smtClean="0">
                <a:solidFill>
                  <a:srgbClr val="000000"/>
                </a:solidFill>
              </a:rPr>
              <a:t>Applications 7:9</a:t>
            </a:r>
            <a:r>
              <a:rPr lang="en-GB" sz="1600" dirty="0">
                <a:solidFill>
                  <a:srgbClr val="000000"/>
                </a:solidFill>
              </a:rPr>
              <a:t>, </a:t>
            </a:r>
            <a:r>
              <a:rPr lang="en-GB" sz="1600" dirty="0" smtClean="0">
                <a:solidFill>
                  <a:srgbClr val="000000"/>
                </a:solidFill>
              </a:rPr>
              <a:t>1026</a:t>
            </a:r>
            <a:r>
              <a:rPr lang="en-GB" sz="1600" dirty="0">
                <a:solidFill>
                  <a:srgbClr val="000000"/>
                </a:solidFill>
              </a:rPr>
              <a:t>-</a:t>
            </a:r>
            <a:r>
              <a:rPr lang="en-GB" sz="1600" dirty="0" smtClean="0">
                <a:solidFill>
                  <a:srgbClr val="000000"/>
                </a:solidFill>
              </a:rPr>
              <a:t>1042 (2014) </a:t>
            </a:r>
            <a:r>
              <a:rPr lang="en-GB" sz="1600" dirty="0" err="1" smtClean="0">
                <a:solidFill>
                  <a:srgbClr val="000000"/>
                </a:solidFill>
              </a:rPr>
              <a:t>doi</a:t>
            </a:r>
            <a:r>
              <a:rPr lang="en-GB" sz="1600" dirty="0" smtClean="0">
                <a:solidFill>
                  <a:srgbClr val="000000"/>
                </a:solidFill>
              </a:rPr>
              <a:t>: </a:t>
            </a:r>
            <a:r>
              <a:rPr lang="en-GB" sz="1600" dirty="0">
                <a:solidFill>
                  <a:srgbClr val="000000"/>
                </a:solidFill>
              </a:rPr>
              <a:t>10.1111/eva.</a:t>
            </a:r>
            <a:r>
              <a:rPr lang="en-GB" sz="1600" dirty="0" smtClean="0">
                <a:solidFill>
                  <a:srgbClr val="000000"/>
                </a:solidFill>
              </a:rPr>
              <a:t>12178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36678" y="1417638"/>
            <a:ext cx="2984500" cy="3708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t="15380" b="30726"/>
          <a:stretch/>
        </p:blipFill>
        <p:spPr>
          <a:xfrm>
            <a:off x="4406020" y="1600200"/>
            <a:ext cx="4383929" cy="2935700"/>
          </a:xfrm>
          <a:prstGeom prst="rect">
            <a:avLst/>
          </a:prstGeom>
        </p:spPr>
      </p:pic>
      <p:sp>
        <p:nvSpPr>
          <p:cNvPr id="10" name="Rounded Rectangle 9"/>
          <p:cNvSpPr/>
          <p:nvPr/>
        </p:nvSpPr>
        <p:spPr>
          <a:xfrm>
            <a:off x="4736677" y="1511285"/>
            <a:ext cx="212745" cy="193410"/>
          </a:xfrm>
          <a:prstGeom prst="round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7506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Genome assembly</a:t>
            </a:r>
          </a:p>
          <a:p>
            <a:pPr lvl="1"/>
            <a:r>
              <a:rPr lang="en-US" dirty="0" smtClean="0"/>
              <a:t>Size?</a:t>
            </a:r>
          </a:p>
          <a:p>
            <a:pPr lvl="1"/>
            <a:r>
              <a:rPr lang="en-US" dirty="0" smtClean="0"/>
              <a:t>De novo?</a:t>
            </a:r>
          </a:p>
          <a:p>
            <a:pPr lvl="1"/>
            <a:r>
              <a:rPr lang="en-US" dirty="0" smtClean="0"/>
              <a:t>Re-sequencing?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927350" y="6284026"/>
            <a:ext cx="62247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00" dirty="0">
                <a:solidFill>
                  <a:srgbClr val="000000"/>
                </a:solidFill>
              </a:rPr>
              <a:t>Evolutionary </a:t>
            </a:r>
            <a:r>
              <a:rPr lang="en-GB" sz="1600" dirty="0" smtClean="0">
                <a:solidFill>
                  <a:srgbClr val="000000"/>
                </a:solidFill>
              </a:rPr>
              <a:t>Applications 7:9</a:t>
            </a:r>
            <a:r>
              <a:rPr lang="en-GB" sz="1600" dirty="0">
                <a:solidFill>
                  <a:srgbClr val="000000"/>
                </a:solidFill>
              </a:rPr>
              <a:t>, </a:t>
            </a:r>
            <a:r>
              <a:rPr lang="en-GB" sz="1600" dirty="0" smtClean="0">
                <a:solidFill>
                  <a:srgbClr val="000000"/>
                </a:solidFill>
              </a:rPr>
              <a:t>1026</a:t>
            </a:r>
            <a:r>
              <a:rPr lang="en-GB" sz="1600" dirty="0">
                <a:solidFill>
                  <a:srgbClr val="000000"/>
                </a:solidFill>
              </a:rPr>
              <a:t>-</a:t>
            </a:r>
            <a:r>
              <a:rPr lang="en-GB" sz="1600" dirty="0" smtClean="0">
                <a:solidFill>
                  <a:srgbClr val="000000"/>
                </a:solidFill>
              </a:rPr>
              <a:t>1042 (2014) </a:t>
            </a:r>
            <a:r>
              <a:rPr lang="en-GB" sz="1600" dirty="0" err="1" smtClean="0">
                <a:solidFill>
                  <a:srgbClr val="000000"/>
                </a:solidFill>
              </a:rPr>
              <a:t>doi</a:t>
            </a:r>
            <a:r>
              <a:rPr lang="en-GB" sz="1600" dirty="0" smtClean="0">
                <a:solidFill>
                  <a:srgbClr val="000000"/>
                </a:solidFill>
              </a:rPr>
              <a:t>: </a:t>
            </a:r>
            <a:r>
              <a:rPr lang="en-GB" sz="1600" dirty="0">
                <a:solidFill>
                  <a:srgbClr val="000000"/>
                </a:solidFill>
              </a:rPr>
              <a:t>10.1111/eva.</a:t>
            </a:r>
            <a:r>
              <a:rPr lang="en-GB" sz="1600" dirty="0" smtClean="0">
                <a:solidFill>
                  <a:srgbClr val="000000"/>
                </a:solidFill>
              </a:rPr>
              <a:t>12178</a:t>
            </a:r>
          </a:p>
          <a:p>
            <a:r>
              <a:rPr lang="en-US" sz="1600" dirty="0"/>
              <a:t>Nature Methods 10, 563–569 (2013) doi:10.1038/nmeth.2474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b="27376"/>
          <a:stretch/>
        </p:blipFill>
        <p:spPr>
          <a:xfrm>
            <a:off x="1039905" y="4031747"/>
            <a:ext cx="3084192" cy="212925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172" y="2327241"/>
            <a:ext cx="3670854" cy="1102031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4906596" y="4767503"/>
            <a:ext cx="3814006" cy="806320"/>
            <a:chOff x="856792" y="4683231"/>
            <a:chExt cx="3814006" cy="806320"/>
          </a:xfrm>
        </p:grpSpPr>
        <p:cxnSp>
          <p:nvCxnSpPr>
            <p:cNvPr id="8" name="Straight Connector 7"/>
            <p:cNvCxnSpPr/>
            <p:nvPr/>
          </p:nvCxnSpPr>
          <p:spPr>
            <a:xfrm>
              <a:off x="856792" y="4683231"/>
              <a:ext cx="2528900" cy="0"/>
            </a:xfrm>
            <a:prstGeom prst="line">
              <a:avLst/>
            </a:prstGeom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Arrow Connector 8"/>
            <p:cNvCxnSpPr/>
            <p:nvPr/>
          </p:nvCxnSpPr>
          <p:spPr>
            <a:xfrm>
              <a:off x="914815" y="4832504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/>
            <p:cNvCxnSpPr/>
            <p:nvPr/>
          </p:nvCxnSpPr>
          <p:spPr>
            <a:xfrm>
              <a:off x="969564" y="487763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1033649" y="4929210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/>
            <p:nvPr/>
          </p:nvCxnSpPr>
          <p:spPr>
            <a:xfrm>
              <a:off x="1073662" y="4978457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Arrow Connector 12"/>
            <p:cNvCxnSpPr/>
            <p:nvPr/>
          </p:nvCxnSpPr>
          <p:spPr>
            <a:xfrm>
              <a:off x="1128411" y="502358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/>
            <p:nvPr/>
          </p:nvCxnSpPr>
          <p:spPr>
            <a:xfrm>
              <a:off x="1192496" y="506871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/>
            <p:cNvCxnSpPr/>
            <p:nvPr/>
          </p:nvCxnSpPr>
          <p:spPr>
            <a:xfrm>
              <a:off x="1679664" y="4832504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1734413" y="487763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Arrow Connector 28"/>
            <p:cNvCxnSpPr/>
            <p:nvPr/>
          </p:nvCxnSpPr>
          <p:spPr>
            <a:xfrm>
              <a:off x="1798498" y="4929210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1838511" y="4978457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1893260" y="502358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1957345" y="506871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>
              <a:off x="2582713" y="4837993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2637462" y="4883122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>
              <a:off x="2701547" y="4934699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2741560" y="4983946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2796309" y="5029075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2860394" y="5074205"/>
              <a:ext cx="361272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1073662" y="5358831"/>
              <a:ext cx="1086108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2338343" y="5358831"/>
              <a:ext cx="1086108" cy="0"/>
            </a:xfrm>
            <a:prstGeom prst="straightConnector1">
              <a:avLst/>
            </a:prstGeom>
            <a:ln>
              <a:tailEnd type="none"/>
            </a:ln>
            <a:effectLst/>
          </p:spPr>
          <p:style>
            <a:lnRef idx="2">
              <a:schemeClr val="accent3"/>
            </a:lnRef>
            <a:fillRef idx="0">
              <a:schemeClr val="accent3"/>
            </a:fillRef>
            <a:effectRef idx="1">
              <a:schemeClr val="accent3"/>
            </a:effectRef>
            <a:fontRef idx="minor">
              <a:schemeClr val="tx1"/>
            </a:fontRef>
          </p:style>
        </p:cxnSp>
        <p:sp>
          <p:nvSpPr>
            <p:cNvPr id="42" name="Rectangle 41"/>
            <p:cNvSpPr/>
            <p:nvPr/>
          </p:nvSpPr>
          <p:spPr>
            <a:xfrm>
              <a:off x="3731531" y="5120219"/>
              <a:ext cx="81235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 err="1"/>
                <a:t>PacBio</a:t>
              </a:r>
              <a:endParaRPr lang="en-US" dirty="0"/>
            </a:p>
          </p:txBody>
        </p:sp>
        <p:sp>
          <p:nvSpPr>
            <p:cNvPr id="43" name="Rectangle 42"/>
            <p:cNvSpPr/>
            <p:nvPr/>
          </p:nvSpPr>
          <p:spPr>
            <a:xfrm>
              <a:off x="3731531" y="4750033"/>
              <a:ext cx="939267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dirty="0"/>
                <a:t>Illumina</a:t>
              </a:r>
            </a:p>
          </p:txBody>
        </p:sp>
      </p:grpSp>
      <p:sp>
        <p:nvSpPr>
          <p:cNvPr id="40" name="Rectangle 39"/>
          <p:cNvSpPr/>
          <p:nvPr/>
        </p:nvSpPr>
        <p:spPr>
          <a:xfrm>
            <a:off x="5940629" y="4211499"/>
            <a:ext cx="174594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Hybrid approach</a:t>
            </a:r>
            <a:endParaRPr lang="en-US" dirty="0"/>
          </a:p>
        </p:txBody>
      </p:sp>
      <p:sp>
        <p:nvSpPr>
          <p:cNvPr id="44" name="Rectangle 43"/>
          <p:cNvSpPr/>
          <p:nvPr/>
        </p:nvSpPr>
        <p:spPr>
          <a:xfrm>
            <a:off x="6407422" y="1815833"/>
            <a:ext cx="81235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PacBio</a:t>
            </a:r>
            <a:endParaRPr lang="en-US" dirty="0"/>
          </a:p>
        </p:txBody>
      </p:sp>
      <p:sp>
        <p:nvSpPr>
          <p:cNvPr id="45" name="Rectangle 44"/>
          <p:cNvSpPr/>
          <p:nvPr/>
        </p:nvSpPr>
        <p:spPr>
          <a:xfrm rot="16200000">
            <a:off x="367554" y="4911708"/>
            <a:ext cx="9392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Illumina</a:t>
            </a:r>
          </a:p>
        </p:txBody>
      </p:sp>
    </p:spTree>
    <p:extLst>
      <p:ext uri="{BB962C8B-B14F-4D97-AF65-F5344CB8AC3E}">
        <p14:creationId xmlns:p14="http://schemas.microsoft.com/office/powerpoint/2010/main" val="41059051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4" grpId="0"/>
      <p:bldP spid="4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Biological question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098074" cy="4525963"/>
          </a:xfrm>
        </p:spPr>
        <p:txBody>
          <a:bodyPr/>
          <a:lstStyle/>
          <a:p>
            <a:r>
              <a:rPr lang="en-US" dirty="0" smtClean="0"/>
              <a:t>Targeted sequencing</a:t>
            </a:r>
          </a:p>
          <a:p>
            <a:pPr lvl="1"/>
            <a:r>
              <a:rPr lang="en-US" dirty="0" smtClean="0"/>
              <a:t>DNA protein interaction</a:t>
            </a:r>
          </a:p>
          <a:p>
            <a:pPr lvl="1"/>
            <a:r>
              <a:rPr lang="en-US" dirty="0" smtClean="0"/>
              <a:t>Sequence variation</a:t>
            </a:r>
          </a:p>
          <a:p>
            <a:pPr lvl="1"/>
            <a:r>
              <a:rPr lang="en-US" dirty="0" smtClean="0"/>
              <a:t>Methylation</a:t>
            </a:r>
          </a:p>
          <a:p>
            <a:pPr lvl="1"/>
            <a:r>
              <a:rPr lang="en-US" dirty="0" err="1" smtClean="0"/>
              <a:t>Rearragements</a:t>
            </a:r>
            <a:r>
              <a:rPr lang="en-US" dirty="0" smtClean="0"/>
              <a:t> and Markers</a:t>
            </a:r>
          </a:p>
          <a:p>
            <a:pPr lvl="1"/>
            <a:r>
              <a:rPr lang="en-US" dirty="0" smtClean="0"/>
              <a:t>Structure</a:t>
            </a:r>
          </a:p>
          <a:p>
            <a:r>
              <a:rPr lang="en-US" dirty="0" smtClean="0"/>
              <a:t>Genome available</a:t>
            </a:r>
          </a:p>
          <a:p>
            <a:r>
              <a:rPr lang="en-US" dirty="0" smtClean="0"/>
              <a:t>Get </a:t>
            </a:r>
            <a:r>
              <a:rPr lang="en-US" dirty="0"/>
              <a:t>away with short reads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95396" y="6593784"/>
            <a:ext cx="854592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200" dirty="0">
                <a:solidFill>
                  <a:srgbClr val="000000"/>
                </a:solidFill>
              </a:rPr>
              <a:t>http://</a:t>
            </a:r>
            <a:r>
              <a:rPr lang="en-GB" sz="1200" dirty="0" err="1">
                <a:solidFill>
                  <a:srgbClr val="000000"/>
                </a:solidFill>
              </a:rPr>
              <a:t>www.illumina.com</a:t>
            </a:r>
            <a:r>
              <a:rPr lang="en-GB" sz="1200" dirty="0">
                <a:solidFill>
                  <a:srgbClr val="000000"/>
                </a:solidFill>
              </a:rPr>
              <a:t>/content/dam/</a:t>
            </a:r>
            <a:r>
              <a:rPr lang="en-GB" sz="1200" dirty="0" err="1">
                <a:solidFill>
                  <a:srgbClr val="000000"/>
                </a:solidFill>
              </a:rPr>
              <a:t>illumina</a:t>
            </a:r>
            <a:r>
              <a:rPr lang="en-GB" sz="1200" dirty="0">
                <a:solidFill>
                  <a:srgbClr val="000000"/>
                </a:solidFill>
              </a:rPr>
              <a:t>-marketing/documents/applications/</a:t>
            </a:r>
            <a:r>
              <a:rPr lang="en-GB" sz="1200" dirty="0" err="1">
                <a:solidFill>
                  <a:srgbClr val="000000"/>
                </a:solidFill>
              </a:rPr>
              <a:t>ngs</a:t>
            </a:r>
            <a:r>
              <a:rPr lang="en-GB" sz="1200" dirty="0">
                <a:solidFill>
                  <a:srgbClr val="000000"/>
                </a:solidFill>
              </a:rPr>
              <a:t>-library-prep/ForAllYouSeqMethods_v19.pdf</a:t>
            </a:r>
            <a:endParaRPr lang="en-US" sz="1200" dirty="0"/>
          </a:p>
        </p:txBody>
      </p:sp>
      <p:sp>
        <p:nvSpPr>
          <p:cNvPr id="7" name="Rectangle 6"/>
          <p:cNvSpPr/>
          <p:nvPr/>
        </p:nvSpPr>
        <p:spPr>
          <a:xfrm>
            <a:off x="5977523" y="2005235"/>
            <a:ext cx="2436633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err="1"/>
              <a:t>Illumina</a:t>
            </a:r>
            <a:r>
              <a:rPr lang="en-US" dirty="0"/>
              <a:t> (TSCA)</a:t>
            </a:r>
          </a:p>
          <a:p>
            <a:r>
              <a:rPr lang="en-US" dirty="0" err="1"/>
              <a:t>NuGen</a:t>
            </a:r>
            <a:r>
              <a:rPr lang="en-US" dirty="0"/>
              <a:t> (SPET)</a:t>
            </a:r>
          </a:p>
          <a:p>
            <a:r>
              <a:rPr lang="en-US" dirty="0"/>
              <a:t>Agilent (HALO)</a:t>
            </a:r>
          </a:p>
          <a:p>
            <a:r>
              <a:rPr lang="en-US" dirty="0" err="1"/>
              <a:t>Qiagen</a:t>
            </a:r>
            <a:endParaRPr lang="en-US" dirty="0"/>
          </a:p>
          <a:p>
            <a:r>
              <a:rPr lang="en-US" dirty="0" err="1"/>
              <a:t>Wafergen</a:t>
            </a:r>
            <a:endParaRPr lang="en-US" dirty="0"/>
          </a:p>
          <a:p>
            <a:r>
              <a:rPr lang="en-US" dirty="0" err="1"/>
              <a:t>Raindance</a:t>
            </a:r>
            <a:endParaRPr lang="en-US" dirty="0"/>
          </a:p>
          <a:p>
            <a:r>
              <a:rPr lang="en-US" dirty="0"/>
              <a:t>Agilent (</a:t>
            </a:r>
            <a:r>
              <a:rPr lang="en-US" dirty="0" err="1"/>
              <a:t>Sureselect</a:t>
            </a:r>
            <a:r>
              <a:rPr lang="en-US" dirty="0"/>
              <a:t> )</a:t>
            </a:r>
          </a:p>
          <a:p>
            <a:r>
              <a:rPr lang="en-US" dirty="0"/>
              <a:t>Roche </a:t>
            </a:r>
            <a:r>
              <a:rPr lang="en-US" dirty="0" err="1" smtClean="0"/>
              <a:t>Nimblegen</a:t>
            </a:r>
            <a:endParaRPr lang="en-US" dirty="0" smtClean="0"/>
          </a:p>
          <a:p>
            <a:r>
              <a:rPr lang="en-US" dirty="0" smtClean="0"/>
              <a:t>(</a:t>
            </a:r>
            <a:r>
              <a:rPr lang="en-US" dirty="0"/>
              <a:t>EZ </a:t>
            </a:r>
            <a:r>
              <a:rPr lang="en-US" dirty="0" err="1"/>
              <a:t>exome</a:t>
            </a:r>
            <a:r>
              <a:rPr lang="en-US" dirty="0"/>
              <a:t> / </a:t>
            </a:r>
            <a:r>
              <a:rPr lang="en-US" dirty="0" err="1"/>
              <a:t>CpGiant</a:t>
            </a:r>
            <a:r>
              <a:rPr lang="en-US" dirty="0"/>
              <a:t>)</a:t>
            </a:r>
          </a:p>
          <a:p>
            <a:r>
              <a:rPr lang="en-US" dirty="0"/>
              <a:t>Swift Biosciences</a:t>
            </a:r>
          </a:p>
          <a:p>
            <a:r>
              <a:rPr lang="en-US" dirty="0" err="1"/>
              <a:t>BioO</a:t>
            </a:r>
            <a:r>
              <a:rPr lang="en-US" dirty="0"/>
              <a:t> Scientific</a:t>
            </a:r>
          </a:p>
          <a:p>
            <a:r>
              <a:rPr lang="en-US" dirty="0"/>
              <a:t>Directed Genomics</a:t>
            </a:r>
          </a:p>
          <a:p>
            <a:r>
              <a:rPr lang="en-US" dirty="0" err="1"/>
              <a:t>pxlence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64163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2058</TotalTime>
  <Words>1241</Words>
  <Application>Microsoft Macintosh PowerPoint</Application>
  <PresentationFormat>On-screen Show (4:3)</PresentationFormat>
  <Paragraphs>253</Paragraphs>
  <Slides>25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Office Theme</vt:lpstr>
      <vt:lpstr>Experimental Design - from a HTS perspective</vt:lpstr>
      <vt:lpstr>What do we know?</vt:lpstr>
      <vt:lpstr>Platform choice</vt:lpstr>
      <vt:lpstr>Platform choice - Multiplexing</vt:lpstr>
      <vt:lpstr>Platform choice</vt:lpstr>
      <vt:lpstr>Replicates</vt:lpstr>
      <vt:lpstr>Biological question</vt:lpstr>
      <vt:lpstr>Biological question</vt:lpstr>
      <vt:lpstr>Biological question</vt:lpstr>
      <vt:lpstr>Biological question</vt:lpstr>
      <vt:lpstr>Biological question</vt:lpstr>
      <vt:lpstr>Biological question</vt:lpstr>
      <vt:lpstr>Biological question</vt:lpstr>
      <vt:lpstr>Illumina: Technical bias</vt:lpstr>
      <vt:lpstr>Case studies</vt:lpstr>
      <vt:lpstr>Sequencing depth and coverage: key  considerations in genomic analyses </vt:lpstr>
      <vt:lpstr>Sequencing depth and coverage: key  considerations in genomic analyses </vt:lpstr>
      <vt:lpstr>Sequencing depth and coverage: key  considerations in genomic analyses </vt:lpstr>
      <vt:lpstr>Sequencing depth and coverage: key  considerations in genomic analyses </vt:lpstr>
      <vt:lpstr>RNA-seq differential expression studies: more sequence, or more replication?</vt:lpstr>
      <vt:lpstr>RNA-seq differential expression studies: more sequence, or more replication?</vt:lpstr>
      <vt:lpstr>An improved dual-indexing approach for multiplexed 16S rRNA gene sequencing on the Illumina MiSeq platform</vt:lpstr>
      <vt:lpstr>An improved dual-indexing approach for multiplexed 16S rRNA gene sequencing on the Illumina MiSeq platform</vt:lpstr>
      <vt:lpstr>Cost and time efficient triple-index library preparation for ultra-multiplexed 16S rRNA sequencing</vt:lpstr>
      <vt:lpstr>Finally….</vt:lpstr>
    </vt:vector>
  </TitlesOfParts>
  <Company>Universitetet i Oslo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Experimental Design - from a HTS perspective</dc:title>
  <dc:creator>Bruker ved UiO</dc:creator>
  <cp:lastModifiedBy>Bruker ved UiO</cp:lastModifiedBy>
  <cp:revision>95</cp:revision>
  <cp:lastPrinted>2015-10-04T10:52:24Z</cp:lastPrinted>
  <dcterms:created xsi:type="dcterms:W3CDTF">2015-09-26T16:33:47Z</dcterms:created>
  <dcterms:modified xsi:type="dcterms:W3CDTF">2015-10-05T13:47:01Z</dcterms:modified>
</cp:coreProperties>
</file>

<file path=docProps/thumbnail.jpeg>
</file>